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handoutMasterIdLst>
    <p:handoutMasterId r:id="rId55"/>
  </p:handoutMasterIdLst>
  <p:sldIdLst>
    <p:sldId id="290" r:id="rId2"/>
    <p:sldId id="369" r:id="rId3"/>
    <p:sldId id="370" r:id="rId4"/>
    <p:sldId id="291" r:id="rId5"/>
    <p:sldId id="368" r:id="rId6"/>
    <p:sldId id="292" r:id="rId7"/>
    <p:sldId id="293" r:id="rId8"/>
    <p:sldId id="357" r:id="rId9"/>
    <p:sldId id="295" r:id="rId10"/>
    <p:sldId id="296" r:id="rId11"/>
    <p:sldId id="297" r:id="rId12"/>
    <p:sldId id="267" r:id="rId13"/>
    <p:sldId id="359" r:id="rId14"/>
    <p:sldId id="358" r:id="rId15"/>
    <p:sldId id="345" r:id="rId16"/>
    <p:sldId id="298" r:id="rId17"/>
    <p:sldId id="360" r:id="rId18"/>
    <p:sldId id="339" r:id="rId19"/>
    <p:sldId id="299" r:id="rId20"/>
    <p:sldId id="342" r:id="rId21"/>
    <p:sldId id="260" r:id="rId22"/>
    <p:sldId id="301" r:id="rId23"/>
    <p:sldId id="371" r:id="rId24"/>
    <p:sldId id="375" r:id="rId25"/>
    <p:sldId id="361" r:id="rId26"/>
    <p:sldId id="308" r:id="rId27"/>
    <p:sldId id="305" r:id="rId28"/>
    <p:sldId id="343" r:id="rId29"/>
    <p:sldId id="346" r:id="rId30"/>
    <p:sldId id="307" r:id="rId31"/>
    <p:sldId id="309" r:id="rId32"/>
    <p:sldId id="377" r:id="rId33"/>
    <p:sldId id="376" r:id="rId34"/>
    <p:sldId id="311" r:id="rId35"/>
    <p:sldId id="312" r:id="rId36"/>
    <p:sldId id="313" r:id="rId37"/>
    <p:sldId id="314" r:id="rId38"/>
    <p:sldId id="362" r:id="rId39"/>
    <p:sldId id="322" r:id="rId40"/>
    <p:sldId id="323" r:id="rId41"/>
    <p:sldId id="366" r:id="rId42"/>
    <p:sldId id="363" r:id="rId43"/>
    <p:sldId id="364" r:id="rId44"/>
    <p:sldId id="365" r:id="rId45"/>
    <p:sldId id="324" r:id="rId46"/>
    <p:sldId id="325" r:id="rId47"/>
    <p:sldId id="326" r:id="rId48"/>
    <p:sldId id="367" r:id="rId49"/>
    <p:sldId id="373" r:id="rId50"/>
    <p:sldId id="374" r:id="rId51"/>
    <p:sldId id="355" r:id="rId52"/>
    <p:sldId id="356" r:id="rId5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486" autoAdjust="0"/>
  </p:normalViewPr>
  <p:slideViewPr>
    <p:cSldViewPr>
      <p:cViewPr varScale="1">
        <p:scale>
          <a:sx n="81" d="100"/>
          <a:sy n="81" d="100"/>
        </p:scale>
        <p:origin x="2406"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01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87848481-9128-4DD8-8F80-9EF031746C9F}" type="datetimeFigureOut">
              <a:rPr lang="en-US" smtClean="0"/>
              <a:t>10/16/2019</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619A6407-22C0-4DB6-8AA3-DDFCD59B4697}" type="slidenum">
              <a:rPr lang="en-US" smtClean="0"/>
              <a:t>‹#›</a:t>
            </a:fld>
            <a:endParaRPr lang="en-US"/>
          </a:p>
        </p:txBody>
      </p:sp>
    </p:spTree>
    <p:extLst>
      <p:ext uri="{BB962C8B-B14F-4D97-AF65-F5344CB8AC3E}">
        <p14:creationId xmlns:p14="http://schemas.microsoft.com/office/powerpoint/2010/main" val="1965865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2AC025B7-38BC-4DA4-A774-30939404C045}" type="datetimeFigureOut">
              <a:rPr lang="en-US" smtClean="0"/>
              <a:pPr/>
              <a:t>10/16/2019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07EF4348-C373-4E25-8F07-A7F318D47C4E}" type="slidenum">
              <a:rPr lang="en-US" smtClean="0"/>
              <a:pPr/>
              <a:t>‹#›</a:t>
            </a:fld>
            <a:endParaRPr lang="en-US"/>
          </a:p>
        </p:txBody>
      </p:sp>
    </p:spTree>
    <p:extLst>
      <p:ext uri="{BB962C8B-B14F-4D97-AF65-F5344CB8AC3E}">
        <p14:creationId xmlns:p14="http://schemas.microsoft.com/office/powerpoint/2010/main" val="3719217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epa.gov/climatechange/emissions/co2.html" TargetMode="External"/><Relationship Id="rId7" Type="http://schemas.openxmlformats.org/officeDocument/2006/relationships/hyperlink" Target="http://www.epa.gov/ozone/"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www.epa.gov/highgwp/sources.html" TargetMode="External"/><Relationship Id="rId5" Type="http://schemas.openxmlformats.org/officeDocument/2006/relationships/hyperlink" Target="http://www.epa.gov/nitrousoxide/sources.html" TargetMode="External"/><Relationship Id="rId4" Type="http://schemas.openxmlformats.org/officeDocument/2006/relationships/hyperlink" Target="http://www.epa.gov/methane/sources.html"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epa.gov/climatechange/ghgemissions/sources/lulucf.html"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8" Type="http://schemas.openxmlformats.org/officeDocument/2006/relationships/hyperlink" Target="http://en.wikipedia.org/wiki/Attenuated" TargetMode="External"/><Relationship Id="rId3" Type="http://schemas.openxmlformats.org/officeDocument/2006/relationships/hyperlink" Target="http://en.wikipedia.org/wiki/Perturbation_of_biological_system_(Biology)" TargetMode="External"/><Relationship Id="rId7" Type="http://schemas.openxmlformats.org/officeDocument/2006/relationships/hyperlink" Target="http://en.wikipedia.org/wiki/System" TargetMode="External"/><Relationship Id="rId2" Type="http://schemas.openxmlformats.org/officeDocument/2006/relationships/slide" Target="../slides/slide45.xml"/><Relationship Id="rId1" Type="http://schemas.openxmlformats.org/officeDocument/2006/relationships/notesMaster" Target="../notesMasters/notesMaster1.xml"/><Relationship Id="rId6" Type="http://schemas.openxmlformats.org/officeDocument/2006/relationships/hyperlink" Target="http://en.wikipedia.org/wiki/Cybernetics" TargetMode="External"/><Relationship Id="rId5" Type="http://schemas.openxmlformats.org/officeDocument/2006/relationships/hyperlink" Target="http://en.wikipedia.org/wiki/Norbert_Wiener" TargetMode="External"/><Relationship Id="rId10" Type="http://schemas.openxmlformats.org/officeDocument/2006/relationships/hyperlink" Target="http://en.wikipedia.org/wiki/Control_theory" TargetMode="External"/><Relationship Id="rId4" Type="http://schemas.openxmlformats.org/officeDocument/2006/relationships/hyperlink" Target="http://en.wikipedia.org/wiki/Negative_feedback" TargetMode="External"/><Relationship Id="rId9" Type="http://schemas.openxmlformats.org/officeDocument/2006/relationships/hyperlink" Target="http://en.wikipedia.org/wiki/Feedback" TargetMode="Externa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r>
              <a:rPr lang="en-US" smtClean="0"/>
              <a:t>We want to believe it but do not do anything…</a:t>
            </a:r>
          </a:p>
          <a:p>
            <a:endParaRPr lang="en-US" smtClean="0"/>
          </a:p>
          <a:p>
            <a:endParaRPr lang="en-US" smtClean="0"/>
          </a:p>
        </p:txBody>
      </p:sp>
      <p:sp>
        <p:nvSpPr>
          <p:cNvPr id="51204" name="Slide Number Placeholder 3"/>
          <p:cNvSpPr>
            <a:spLocks noGrp="1"/>
          </p:cNvSpPr>
          <p:nvPr>
            <p:ph type="sldNum" sz="quarter" idx="5"/>
          </p:nvPr>
        </p:nvSpPr>
        <p:spPr>
          <a:noFill/>
        </p:spPr>
        <p:txBody>
          <a:bodyPr/>
          <a:lstStyle/>
          <a:p>
            <a:fld id="{BAA9EB9D-B9DA-468B-8997-D7BF7FC87D7B}"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73AAB4DE-730C-40D9-9206-8FAA7D63ECFC}" type="slidenum">
              <a:rPr lang="en-US" altLang="en-US" smtClean="0"/>
              <a:pPr/>
              <a:t>4</a:t>
            </a:fld>
            <a:endParaRPr lang="en-US" alt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EF4348-C373-4E25-8F07-A7F318D47C4E}" type="slidenum">
              <a:rPr lang="en-US" smtClean="0"/>
              <a:pPr/>
              <a:t>6</a:t>
            </a:fld>
            <a:endParaRPr lang="en-US"/>
          </a:p>
        </p:txBody>
      </p:sp>
    </p:spTree>
    <p:extLst>
      <p:ext uri="{BB962C8B-B14F-4D97-AF65-F5344CB8AC3E}">
        <p14:creationId xmlns:p14="http://schemas.microsoft.com/office/powerpoint/2010/main" val="2558455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EF4348-C373-4E25-8F07-A7F318D47C4E}" type="slidenum">
              <a:rPr lang="en-US" smtClean="0"/>
              <a:pPr/>
              <a:t>7</a:t>
            </a:fld>
            <a:endParaRPr lang="en-US"/>
          </a:p>
        </p:txBody>
      </p:sp>
    </p:spTree>
    <p:extLst>
      <p:ext uri="{BB962C8B-B14F-4D97-AF65-F5344CB8AC3E}">
        <p14:creationId xmlns:p14="http://schemas.microsoft.com/office/powerpoint/2010/main" val="1776859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EF4348-C373-4E25-8F07-A7F318D47C4E}" type="slidenum">
              <a:rPr lang="en-US" smtClean="0"/>
              <a:pPr/>
              <a:t>9</a:t>
            </a:fld>
            <a:endParaRPr lang="en-US"/>
          </a:p>
        </p:txBody>
      </p:sp>
    </p:spTree>
    <p:extLst>
      <p:ext uri="{BB962C8B-B14F-4D97-AF65-F5344CB8AC3E}">
        <p14:creationId xmlns:p14="http://schemas.microsoft.com/office/powerpoint/2010/main" val="689273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EF4348-C373-4E25-8F07-A7F318D47C4E}" type="slidenum">
              <a:rPr lang="en-US" smtClean="0"/>
              <a:pPr/>
              <a:t>10</a:t>
            </a:fld>
            <a:endParaRPr lang="en-US"/>
          </a:p>
        </p:txBody>
      </p:sp>
    </p:spTree>
    <p:extLst>
      <p:ext uri="{BB962C8B-B14F-4D97-AF65-F5344CB8AC3E}">
        <p14:creationId xmlns:p14="http://schemas.microsoft.com/office/powerpoint/2010/main" val="130417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BA8B1BA-616F-406A-B560-A7832805A36E}" type="slidenum">
              <a:rPr lang="en-US" altLang="en-US" smtClean="0"/>
              <a:pPr/>
              <a:t>11</a:t>
            </a:fld>
            <a:endParaRPr lang="en-US" altLang="en-US"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marL="116472" indent="-116472"/>
            <a:r>
              <a:rPr lang="en-US" altLang="en-US" b="1" smtClean="0">
                <a:latin typeface="Times New Roman" pitchFamily="18" charset="0"/>
              </a:rPr>
              <a:t>Global Average Temperature Is Increasing</a:t>
            </a:r>
            <a:endParaRPr lang="en-US" altLang="en-US" smtClean="0">
              <a:latin typeface="Times New Roman" pitchFamily="18" charset="0"/>
            </a:endParaRPr>
          </a:p>
          <a:p>
            <a:pPr marL="116472" indent="-116472"/>
            <a:endParaRPr lang="en-US" altLang="en-US" smtClean="0">
              <a:latin typeface="Times New Roman" pitchFamily="18" charset="0"/>
            </a:endParaRPr>
          </a:p>
          <a:p>
            <a:pPr marL="116472" indent="-116472">
              <a:buSzPct val="120000"/>
              <a:buFontTx/>
              <a:buChar char="•"/>
            </a:pPr>
            <a:r>
              <a:rPr lang="en-US" altLang="en-US" smtClean="0">
                <a:latin typeface="Times New Roman" pitchFamily="18" charset="0"/>
              </a:rPr>
              <a:t>This steady increase of CO</a:t>
            </a:r>
            <a:r>
              <a:rPr lang="en-US" altLang="en-US" baseline="-25000" smtClean="0">
                <a:latin typeface="Times New Roman" pitchFamily="18" charset="0"/>
              </a:rPr>
              <a:t>2</a:t>
            </a:r>
            <a:r>
              <a:rPr lang="en-US" altLang="en-US" smtClean="0">
                <a:latin typeface="Times New Roman" pitchFamily="18" charset="0"/>
              </a:rPr>
              <a:t> in the atmosphere has caused greater retention of heat and a gradual warming of the earth:  global average surface temperature has risen by about 1°F over the last century.  </a:t>
            </a:r>
          </a:p>
          <a:p>
            <a:pPr marL="116472" indent="-116472">
              <a:lnSpc>
                <a:spcPct val="30000"/>
              </a:lnSpc>
              <a:buSzPct val="120000"/>
              <a:buFontTx/>
              <a:buChar char="•"/>
            </a:pPr>
            <a:endParaRPr lang="en-US" altLang="en-US" smtClean="0">
              <a:latin typeface="Times New Roman" pitchFamily="18" charset="0"/>
            </a:endParaRPr>
          </a:p>
          <a:p>
            <a:pPr marL="116472" indent="-116472">
              <a:buSzPct val="120000"/>
              <a:buFontTx/>
              <a:buChar char="•"/>
            </a:pPr>
            <a:r>
              <a:rPr lang="en-US" altLang="en-US" smtClean="0">
                <a:latin typeface="Times New Roman" pitchFamily="18" charset="0"/>
              </a:rPr>
              <a:t>The 13 warmest years this century have all occurred since 1980, with 1998 the warmest on record.  </a:t>
            </a:r>
          </a:p>
          <a:p>
            <a:pPr marL="116472" indent="-116472">
              <a:lnSpc>
                <a:spcPct val="30000"/>
              </a:lnSpc>
              <a:buSzPct val="120000"/>
              <a:buFontTx/>
              <a:buChar char="•"/>
            </a:pPr>
            <a:endParaRPr lang="en-US" altLang="en-US" smtClean="0">
              <a:latin typeface="Times New Roman" pitchFamily="18" charset="0"/>
            </a:endParaRPr>
          </a:p>
          <a:p>
            <a:pPr marL="116472" indent="-116472">
              <a:buSzPct val="120000"/>
              <a:buFontTx/>
              <a:buChar char="•"/>
            </a:pPr>
            <a:r>
              <a:rPr lang="en-US" altLang="en-US" smtClean="0">
                <a:latin typeface="Times New Roman" pitchFamily="18" charset="0"/>
              </a:rPr>
              <a:t>The term </a:t>
            </a:r>
            <a:r>
              <a:rPr lang="en-US" altLang="en-US" i="1" smtClean="0">
                <a:latin typeface="Times New Roman" pitchFamily="18" charset="0"/>
              </a:rPr>
              <a:t>global warming</a:t>
            </a:r>
            <a:r>
              <a:rPr lang="en-US" altLang="en-US" smtClean="0">
                <a:latin typeface="Times New Roman" pitchFamily="18" charset="0"/>
              </a:rPr>
              <a:t> is used to describe the enhanced greenhouse effect resulting from human activities.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normAutofit fontScale="85000" lnSpcReduction="20000"/>
          </a:bodyPr>
          <a:lstStyle/>
          <a:p>
            <a:r>
              <a:rPr lang="en-US" dirty="0" smtClean="0"/>
              <a:t>After the vote, some leading climate-change scientists took issue with </a:t>
            </a:r>
            <a:r>
              <a:rPr lang="en-US" dirty="0" err="1" smtClean="0"/>
              <a:t>Luetkemeyer's</a:t>
            </a:r>
            <a:r>
              <a:rPr lang="en-US" dirty="0" smtClean="0"/>
              <a:t> assertions and said that de-funding the IPCC would hurt international efforts to study and analyze climate change. The IPCC does not conduct its own research, but assesses the most recent worldwide scientific, technical and socio-economic information on the issue.</a:t>
            </a:r>
          </a:p>
          <a:p>
            <a:r>
              <a:rPr lang="en-US" dirty="0" smtClean="0"/>
              <a:t>Christopher Field, a co-chair of an IPCC working group who is director of the Carnegie Institution's Department of Global Ecology, told the Beacon on Monday that the IPCC "is a very good deal for the governments and for the world." Field, a leading U.S. climate change researcher, is also a professor of biology and environmental earth system science at Stanford University in Palo Alto, Calif.</a:t>
            </a:r>
          </a:p>
          <a:p>
            <a:r>
              <a:rPr lang="en-US" dirty="0" smtClean="0"/>
              <a:t>"The IPCC has been able to harness, at a minimal cost, a remarkable pool of scientific knowledge and experience through this approach of engaging volunteers," said Field, who spoke at Washington University in St. Louis last September. "In their work with the IPCC, hundreds of the world's leading scientists are donating their nights and weekends to provide the world's governments with the best available information on climate science."</a:t>
            </a:r>
          </a:p>
          <a:p>
            <a:endParaRPr lang="en-US" dirty="0" smtClean="0"/>
          </a:p>
          <a:p>
            <a:endParaRPr lang="en-US" dirty="0" smtClean="0"/>
          </a:p>
          <a:p>
            <a:pPr>
              <a:defRPr/>
            </a:pPr>
            <a:r>
              <a:rPr lang="en-US" dirty="0" err="1" smtClean="0"/>
              <a:t>fter</a:t>
            </a:r>
            <a:r>
              <a:rPr lang="en-US" dirty="0" smtClean="0"/>
              <a:t> the vote, some leading climate-change scientists took issue with </a:t>
            </a:r>
            <a:r>
              <a:rPr lang="en-US" dirty="0" err="1" smtClean="0"/>
              <a:t>Luetkemeyer's</a:t>
            </a:r>
            <a:r>
              <a:rPr lang="en-US" dirty="0" smtClean="0"/>
              <a:t> assertions and said that de-funding the IPCC would hurt international efforts to study and analyze climate change. The IPCC does not conduct its own research, but assesses the most recent worldwide scientific, technical and socio-economic information on the issue.</a:t>
            </a:r>
          </a:p>
          <a:p>
            <a:pPr>
              <a:defRPr/>
            </a:pPr>
            <a:r>
              <a:rPr lang="en-US" dirty="0" smtClean="0"/>
              <a:t>Christopher Field, a co-chair of an IPCC working group who is director of the Carnegie Institution's Department of Global Ecology, told the Beacon on Monday that the IPCC "is a very good deal for the governments and for the world." Field, a leading U.S. climate change researcher, is also a professor of biology and environmental earth system science at Stanford University in Palo Alto, Calif.</a:t>
            </a:r>
          </a:p>
          <a:p>
            <a:pPr>
              <a:defRPr/>
            </a:pPr>
            <a:r>
              <a:rPr lang="en-US" dirty="0" smtClean="0"/>
              <a:t>"The IPCC has been able to harness, at a minimal cost, a remarkable pool of scientific knowledge and experience through this approach of engaging volunteers," said Field, who spoke at Washington University in St. Louis last September. "In their work with the IPCC, hundreds of the world's leading scientists are donating their nights and weekends to provide the world's governments with the best available information on climate science."</a:t>
            </a:r>
          </a:p>
          <a:p>
            <a:pPr>
              <a:defRPr/>
            </a:pPr>
            <a:endParaRPr lang="en-US" dirty="0" smtClean="0"/>
          </a:p>
          <a:p>
            <a:pPr>
              <a:defRPr/>
            </a:pPr>
            <a:r>
              <a:rPr lang="en-US" b="1" dirty="0" smtClean="0"/>
              <a:t>What is the problem – even some of these we know are off; gores CO2 prediction has since been deemed to be off…but with that said, we can see current trends, now that it is increasing; putting that cap as to where it goes is important!</a:t>
            </a:r>
          </a:p>
          <a:p>
            <a:endParaRPr lang="en-US" dirty="0" smtClean="0"/>
          </a:p>
        </p:txBody>
      </p:sp>
      <p:sp>
        <p:nvSpPr>
          <p:cNvPr id="48132" name="Slide Number Placeholder 3"/>
          <p:cNvSpPr>
            <a:spLocks noGrp="1"/>
          </p:cNvSpPr>
          <p:nvPr>
            <p:ph type="sldNum" sz="quarter" idx="5"/>
          </p:nvPr>
        </p:nvSpPr>
        <p:spPr>
          <a:noFill/>
        </p:spPr>
        <p:txBody>
          <a:bodyPr/>
          <a:lstStyle/>
          <a:p>
            <a:fld id="{15CAAE3A-2238-4E91-945A-1BEEA8FAE301}" type="slidenum">
              <a:rPr lang="en-US" smtClean="0"/>
              <a:pPr/>
              <a:t>12</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Warming temperatures lead to the melting of glaciers and ice sheets. The total volume of glaciers on Earth is declining sharply. Glaciers have been retreating worldwide for at least the last century; the rate of retreat has increased in the past decade. Only a few glaciers are actually advancing (in locations that were well below freezing, and where increased precipitation has outpaced melting). The progressive disappearance of glaciers has implications not only for a rising global sea level, but also for water supplies in certain regions of Asia and South America.</a:t>
            </a:r>
            <a:endParaRPr lang="en-US" dirty="0"/>
          </a:p>
        </p:txBody>
      </p:sp>
      <p:sp>
        <p:nvSpPr>
          <p:cNvPr id="4" name="Slide Number Placeholder 3"/>
          <p:cNvSpPr>
            <a:spLocks noGrp="1"/>
          </p:cNvSpPr>
          <p:nvPr>
            <p:ph type="sldNum" sz="quarter" idx="10"/>
          </p:nvPr>
        </p:nvSpPr>
        <p:spPr/>
        <p:txBody>
          <a:bodyPr/>
          <a:lstStyle/>
          <a:p>
            <a:fld id="{07EF4348-C373-4E25-8F07-A7F318D47C4E}" type="slidenum">
              <a:rPr lang="en-US" smtClean="0"/>
              <a:pPr/>
              <a:t>15</a:t>
            </a:fld>
            <a:endParaRPr lang="en-US"/>
          </a:p>
        </p:txBody>
      </p:sp>
    </p:spTree>
    <p:extLst>
      <p:ext uri="{BB962C8B-B14F-4D97-AF65-F5344CB8AC3E}">
        <p14:creationId xmlns:p14="http://schemas.microsoft.com/office/powerpoint/2010/main" val="1593961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BA468C90-B8A4-4EB1-837B-09F450EE464C}" type="slidenum">
              <a:rPr lang="en-US" smtClean="0"/>
              <a:pPr/>
              <a:t>16</a:t>
            </a:fld>
            <a:endParaRPr lang="en-U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r>
              <a:rPr lang="en-US" smtClean="0"/>
              <a:t>Place to start is with a green house.  What happens as sunlight hits the roof of a green house?  </a:t>
            </a:r>
          </a:p>
          <a:p>
            <a:pPr eaLnBrk="1" hangingPunct="1"/>
            <a:endParaRPr lang="en-US" smtClean="0"/>
          </a:p>
          <a:p>
            <a:pPr eaLnBrk="1" hangingPunct="1"/>
            <a:r>
              <a:rPr lang="en-US" smtClean="0"/>
              <a:t>Hits the ground and changes into infrared radiation (heat) and it is reradiated (sent back up into the atmosphere.  In a greenhouse, though it is not allowed to leave.  It traps the heat in the green house causing it to warm.</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EF4348-C373-4E25-8F07-A7F318D47C4E}" type="slidenum">
              <a:rPr lang="en-US" smtClean="0"/>
              <a:pPr/>
              <a:t>18</a:t>
            </a:fld>
            <a:endParaRPr lang="en-US"/>
          </a:p>
        </p:txBody>
      </p:sp>
    </p:spTree>
    <p:extLst>
      <p:ext uri="{BB962C8B-B14F-4D97-AF65-F5344CB8AC3E}">
        <p14:creationId xmlns:p14="http://schemas.microsoft.com/office/powerpoint/2010/main" val="5864436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FF358951-6446-4854-9DA8-B384E536FA6E}" type="slidenum">
              <a:rPr lang="en-US" smtClean="0"/>
              <a:pPr/>
              <a:t>19</a:t>
            </a:fld>
            <a:endParaRPr lang="en-US"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r>
              <a:rPr lang="en-US" smtClean="0"/>
              <a:t>Solar radiation passes through the atmosphere as UV waves</a:t>
            </a:r>
          </a:p>
          <a:p>
            <a:pPr eaLnBrk="1" hangingPunct="1"/>
            <a:endParaRPr lang="en-US" smtClean="0"/>
          </a:p>
          <a:p>
            <a:pPr eaLnBrk="1" hangingPunct="1"/>
            <a:r>
              <a:rPr lang="en-US" smtClean="0"/>
              <a:t>When UV waves hits earth’s surface, they are transformed into infrared (IR) waves (heat)</a:t>
            </a:r>
          </a:p>
          <a:p>
            <a:pPr eaLnBrk="1" hangingPunct="1"/>
            <a:endParaRPr lang="en-US" smtClean="0"/>
          </a:p>
          <a:p>
            <a:pPr eaLnBrk="1" hangingPunct="1"/>
            <a:r>
              <a:rPr lang="en-US" smtClean="0"/>
              <a:t>IR can not penetrate “Greenhouse Gases”  these gases act as the roof of a greenhouse.  They trap the heat….</a:t>
            </a:r>
          </a:p>
          <a:p>
            <a:pPr eaLnBrk="1" hangingPunct="1"/>
            <a:endParaRPr lang="en-US" smtClean="0"/>
          </a:p>
          <a:p>
            <a:pPr eaLnBrk="1" hangingPunct="1"/>
            <a:r>
              <a:rPr lang="en-US" smtClean="0"/>
              <a:t>Heat is “trapped”</a:t>
            </a:r>
          </a:p>
          <a:p>
            <a:pPr eaLnBrk="1" hangingPunct="1"/>
            <a:endParaRPr lang="en-US" smtClean="0"/>
          </a:p>
          <a:p>
            <a:pPr eaLnBrk="1" hangingPunct="1"/>
            <a:r>
              <a:rPr lang="en-US" smtClean="0">
                <a:solidFill>
                  <a:srgbClr val="CC3300"/>
                </a:solidFill>
              </a:rPr>
              <a:t>Earth would be much colder without it (up to 33%!).  So this is a good thing…we would be in trouble without it.  The problem is today that we have altered this cycle through human activities – concentrations of greenhouse gases are increasing that most scientists believe that it is already affecting the earth’s climate…global climate change…</a:t>
            </a:r>
          </a:p>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057C10CA-3A2D-4D8F-9998-BE4FEC04C5C4}" type="slidenum">
              <a:rPr lang="en-US" smtClean="0"/>
              <a:pPr/>
              <a:t>20</a:t>
            </a:fld>
            <a:endParaRPr 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normAutofit fontScale="92500" lnSpcReduction="10000"/>
          </a:bodyPr>
          <a:lstStyle/>
          <a:p>
            <a:pPr eaLnBrk="1" hangingPunct="1"/>
            <a:r>
              <a:rPr lang="en-US" dirty="0" smtClean="0"/>
              <a:t>Greenhouse gases = these function much like a green house </a:t>
            </a:r>
          </a:p>
          <a:p>
            <a:pPr eaLnBrk="1" hangingPunct="1"/>
            <a:r>
              <a:rPr lang="en-US" dirty="0" smtClean="0"/>
              <a:t>Again, these are present in the environment naturally…but what are they?</a:t>
            </a:r>
          </a:p>
          <a:p>
            <a:pPr eaLnBrk="1" hangingPunct="1"/>
            <a:endParaRPr lang="en-US" dirty="0" smtClean="0"/>
          </a:p>
          <a:p>
            <a:r>
              <a:rPr lang="en-US" dirty="0" smtClean="0"/>
              <a:t>of human activities are:</a:t>
            </a:r>
          </a:p>
          <a:p>
            <a:r>
              <a:rPr lang="en-US" b="1" dirty="0" smtClean="0">
                <a:hlinkClick r:id="rId3" action="ppaction://hlinkfile"/>
              </a:rPr>
              <a:t>Carbon Dioxide (CO2)</a:t>
            </a:r>
            <a:r>
              <a:rPr lang="en-US" dirty="0" smtClean="0"/>
              <a:t>: Carbon dioxide enters the atmosphere through the burning of fossil fuels (oil, natural gas, and coal), solid waste, trees and wood products, and also as a result of other chemical reactions (e.g., manufacture of cement). Carbon dioxide is also removed from the atmosphere (or “sequestered”) when it is absorbed by plants as part of the biological carbon cycle.</a:t>
            </a:r>
          </a:p>
          <a:p>
            <a:r>
              <a:rPr lang="en-US" b="1" dirty="0" smtClean="0">
                <a:hlinkClick r:id="rId4"/>
              </a:rPr>
              <a:t>Methane (CH4)</a:t>
            </a:r>
            <a:r>
              <a:rPr lang="en-US" dirty="0" smtClean="0"/>
              <a:t>: Methane is emitted during the production and transport of coal, natural gas, and oil. Methane emissions also result from livestock and other agricultural practices and by the decay of organic waste in municipal solid waste landfills.</a:t>
            </a:r>
          </a:p>
          <a:p>
            <a:r>
              <a:rPr lang="en-US" b="1" dirty="0" smtClean="0">
                <a:hlinkClick r:id="rId5"/>
              </a:rPr>
              <a:t>Nitrous Oxide (N2O)</a:t>
            </a:r>
            <a:r>
              <a:rPr lang="en-US" dirty="0" smtClean="0"/>
              <a:t>: Nitrous oxide is emitted during agricultural and industrial activities, as well as during combustion of fossil fuels and solid waste.</a:t>
            </a:r>
          </a:p>
          <a:p>
            <a:r>
              <a:rPr lang="en-US" b="1" dirty="0" smtClean="0">
                <a:hlinkClick r:id="rId6"/>
              </a:rPr>
              <a:t>Fluorinated Gases</a:t>
            </a:r>
            <a:r>
              <a:rPr lang="en-US" dirty="0" smtClean="0"/>
              <a:t>: </a:t>
            </a:r>
            <a:r>
              <a:rPr lang="en-US" dirty="0" err="1" smtClean="0"/>
              <a:t>Hydrofluorocarbons</a:t>
            </a:r>
            <a:r>
              <a:rPr lang="en-US" dirty="0" smtClean="0"/>
              <a:t>, </a:t>
            </a:r>
            <a:r>
              <a:rPr lang="en-US" dirty="0" err="1" smtClean="0"/>
              <a:t>perfluorocarbons</a:t>
            </a:r>
            <a:r>
              <a:rPr lang="en-US" dirty="0" smtClean="0"/>
              <a:t>, and sulfur hexafluoride are synthetic, powerful greenhouse gases that are emitted from a variety of industrial processes. Fluorinated gases are sometimes used as substitutes for </a:t>
            </a:r>
            <a:r>
              <a:rPr lang="en-US" dirty="0" smtClean="0">
                <a:hlinkClick r:id="rId7"/>
              </a:rPr>
              <a:t>ozone-depleting substances</a:t>
            </a:r>
            <a:r>
              <a:rPr lang="en-US" dirty="0" smtClean="0"/>
              <a:t> (i.e., CFCs, HCFCs, and </a:t>
            </a:r>
            <a:r>
              <a:rPr lang="en-US" dirty="0" err="1" smtClean="0"/>
              <a:t>halons</a:t>
            </a:r>
            <a:r>
              <a:rPr lang="en-US" dirty="0" smtClean="0"/>
              <a:t>). These gases are typically emitted in smaller quantities, but because they are potent greenhouse gases, they are sometimes referred to as High Global Warming Potential gases (“High GWP gases”).</a:t>
            </a:r>
          </a:p>
          <a:p>
            <a:endParaRPr lang="en-US" dirty="0" smtClean="0"/>
          </a:p>
          <a:p>
            <a:endParaRPr lang="en-US" dirty="0" smtClean="0"/>
          </a:p>
          <a:p>
            <a:r>
              <a:rPr lang="en-US" dirty="0" smtClean="0"/>
              <a:t>Co2 – fossil fuels – 50%</a:t>
            </a:r>
          </a:p>
          <a:p>
            <a:r>
              <a:rPr lang="en-US" dirty="0" smtClean="0"/>
              <a:t>CFC – refrigerants, solvents, foams, aerosols,</a:t>
            </a:r>
            <a:r>
              <a:rPr lang="en-US" baseline="0" dirty="0" smtClean="0"/>
              <a:t> propellants – 20%</a:t>
            </a:r>
          </a:p>
          <a:p>
            <a:r>
              <a:rPr lang="en-US" baseline="0" dirty="0" smtClean="0"/>
              <a:t>Methane – Rice paddies, swamps, bogs, cows - 16</a:t>
            </a:r>
          </a:p>
          <a:p>
            <a:r>
              <a:rPr lang="en-US" baseline="0" dirty="0" smtClean="0"/>
              <a:t>Nitrous oxide – fossil fuels, fertilizers, soils, burning of wood and crop residue 6</a:t>
            </a:r>
          </a:p>
          <a:p>
            <a:endParaRPr lang="en-US" dirty="0" smtClean="0"/>
          </a:p>
          <a:p>
            <a:pPr eaLnBrk="1" hangingPunct="1"/>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DC4D94F4-3645-4AE9-9249-4AC001BD14EE}" type="slidenum">
              <a:rPr lang="en-US" altLang="en-US" smtClean="0"/>
              <a:pPr/>
              <a:t>21</a:t>
            </a:fld>
            <a:endParaRPr lang="en-US" altLang="en-US"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EF4348-C373-4E25-8F07-A7F318D47C4E}" type="slidenum">
              <a:rPr lang="en-US" smtClean="0"/>
              <a:pPr/>
              <a:t>22</a:t>
            </a:fld>
            <a:endParaRPr lang="en-US"/>
          </a:p>
        </p:txBody>
      </p:sp>
    </p:spTree>
    <p:extLst>
      <p:ext uri="{BB962C8B-B14F-4D97-AF65-F5344CB8AC3E}">
        <p14:creationId xmlns:p14="http://schemas.microsoft.com/office/powerpoint/2010/main" val="42641145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78BC1F1C-290E-4BCB-8DA9-8A4DC9D742EB}" type="slidenum">
              <a:rPr lang="en-US" smtClean="0"/>
              <a:pPr/>
              <a:t>26</a:t>
            </a:fld>
            <a:endParaRPr 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lnSpc>
                <a:spcPct val="80000"/>
              </a:lnSpc>
            </a:pPr>
            <a:r>
              <a:rPr lang="en-US" sz="2900"/>
              <a:t>Stays in the atmosphere for long periods of time</a:t>
            </a:r>
          </a:p>
          <a:p>
            <a:pPr lvl="1" eaLnBrk="1" hangingPunct="1">
              <a:lnSpc>
                <a:spcPct val="80000"/>
              </a:lnSpc>
            </a:pPr>
            <a:r>
              <a:rPr lang="en-US" sz="2400"/>
              <a:t>E.g. persistent!</a:t>
            </a:r>
          </a:p>
          <a:p>
            <a:pPr eaLnBrk="1" hangingPunct="1"/>
            <a:endParaRPr lang="en-US" smtClean="0"/>
          </a:p>
          <a:p>
            <a:pPr eaLnBrk="1" hangingPunct="1"/>
            <a:endParaRPr lang="en-US" smtClean="0"/>
          </a:p>
          <a:p>
            <a:pPr eaLnBrk="1" hangingPunct="1"/>
            <a:r>
              <a:rPr lang="en-US" smtClean="0"/>
              <a:t>Combine this with deforestation….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B03634AF-F92E-469C-8216-03C42803FDB8}" type="slidenum">
              <a:rPr lang="en-US" altLang="en-US" smtClean="0"/>
              <a:pPr/>
              <a:t>27</a:t>
            </a:fld>
            <a:endParaRPr lang="en-US" alt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smtClean="0"/>
              <a:t>Global average temperature is one of the most-cited indicators of global climate change, and shows an increase of approximately 1.4°F since the early 20</a:t>
            </a:r>
            <a:r>
              <a:rPr lang="en-US" baseline="30000" dirty="0" smtClean="0"/>
              <a:t>th</a:t>
            </a:r>
            <a:r>
              <a:rPr lang="en-US" dirty="0" smtClean="0"/>
              <a:t> Century. The global surface temperature is based on air temperature data over land and sea-surface temperatures observed from ships, buoys and satellites. There is a clear long-term global warming trend, while each individual year does not always show a temperature increase relative to the previous year, and some years show greater changes than others. These year-to-year fluctuations in temperature are due to natural processes, such as the effects of El </a:t>
            </a:r>
            <a:r>
              <a:rPr lang="en-US" dirty="0" err="1" smtClean="0"/>
              <a:t>Ninos</a:t>
            </a:r>
            <a:r>
              <a:rPr lang="en-US" dirty="0" smtClean="0"/>
              <a:t>, La </a:t>
            </a:r>
            <a:r>
              <a:rPr lang="en-US" dirty="0" err="1" smtClean="0"/>
              <a:t>Ninas</a:t>
            </a:r>
            <a:r>
              <a:rPr lang="en-US" dirty="0" smtClean="0"/>
              <a:t>, and the eruption of large volcanoes. Notably, the 20 warmest years have all occurred since 1981, and the 10 warmest have all occurred in the past 12 years.</a:t>
            </a:r>
          </a:p>
          <a:p>
            <a:endParaRPr lang="en-US" dirty="0" smtClean="0"/>
          </a:p>
          <a:p>
            <a:r>
              <a:rPr lang="en-US" dirty="0" smtClean="0">
                <a:effectLst/>
              </a:rPr>
              <a:t>Global annual average temperature measured over land and oceans. Red bars indicate temperatures above and blue bars indicate temperatures below the 1901-2000 average temperature. The black line shows atmospheric carbon dioxide concentration in parts per million.</a:t>
            </a:r>
            <a:endParaRPr lang="en-US" dirty="0" smtClean="0"/>
          </a:p>
          <a:p>
            <a:endParaRPr lang="en-US" dirty="0" smtClean="0"/>
          </a:p>
          <a:p>
            <a:endParaRPr lang="en-US" dirty="0" smtClean="0"/>
          </a:p>
          <a:p>
            <a:r>
              <a:rPr lang="en-US" dirty="0" smtClean="0"/>
              <a:t>Thousands of land and ocean temperature measurements are recorded each day around the globe. This includes measurements from climate reference stations, weather stations, ships, buoys and autonomous gliders in the oceans. These surface measurements are also supplemented with satellite measurements. These measurements are processed, examined for random and systematic errors, and then finally combined to produce a time series of global average temperature change. A number of agencies around the world have produced datasets of global-scale changes in surface temperature using different techniques to process the data and remove measurement errors that could lead to false interpretations of temperature trends. The warming trend that is apparent in all of the independent methods of calculating global temperature change is also confirmed by other independent observations, such as the melting of mountain glaciers on every continent, reductions in the extent of snow cover, earlier blooming of plants in spring, a shorter ice season on lakes and rivers, ocean heat content, reduced arctic sea ice, and rising sea levels.</a:t>
            </a:r>
            <a:endParaRPr lang="en-US" dirty="0"/>
          </a:p>
        </p:txBody>
      </p:sp>
      <p:sp>
        <p:nvSpPr>
          <p:cNvPr id="4" name="Slide Number Placeholder 3"/>
          <p:cNvSpPr>
            <a:spLocks noGrp="1"/>
          </p:cNvSpPr>
          <p:nvPr>
            <p:ph type="sldNum" sz="quarter" idx="10"/>
          </p:nvPr>
        </p:nvSpPr>
        <p:spPr/>
        <p:txBody>
          <a:bodyPr/>
          <a:lstStyle/>
          <a:p>
            <a:fld id="{07EF4348-C373-4E25-8F07-A7F318D47C4E}" type="slidenum">
              <a:rPr lang="en-US" smtClean="0"/>
              <a:pPr/>
              <a:t>28</a:t>
            </a:fld>
            <a:endParaRPr lang="en-US"/>
          </a:p>
        </p:txBody>
      </p:sp>
    </p:spTree>
    <p:extLst>
      <p:ext uri="{BB962C8B-B14F-4D97-AF65-F5344CB8AC3E}">
        <p14:creationId xmlns:p14="http://schemas.microsoft.com/office/powerpoint/2010/main" val="29971045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 about models – uncertainty </a:t>
            </a:r>
            <a:endParaRPr lang="en-US" dirty="0"/>
          </a:p>
        </p:txBody>
      </p:sp>
      <p:sp>
        <p:nvSpPr>
          <p:cNvPr id="4" name="Slide Number Placeholder 3"/>
          <p:cNvSpPr>
            <a:spLocks noGrp="1"/>
          </p:cNvSpPr>
          <p:nvPr>
            <p:ph type="sldNum" sz="quarter" idx="10"/>
          </p:nvPr>
        </p:nvSpPr>
        <p:spPr/>
        <p:txBody>
          <a:bodyPr/>
          <a:lstStyle/>
          <a:p>
            <a:fld id="{07EF4348-C373-4E25-8F07-A7F318D47C4E}" type="slidenum">
              <a:rPr lang="en-US" smtClean="0"/>
              <a:pPr/>
              <a:t>29</a:t>
            </a:fld>
            <a:endParaRPr lang="en-US"/>
          </a:p>
        </p:txBody>
      </p:sp>
    </p:spTree>
    <p:extLst>
      <p:ext uri="{BB962C8B-B14F-4D97-AF65-F5344CB8AC3E}">
        <p14:creationId xmlns:p14="http://schemas.microsoft.com/office/powerpoint/2010/main" val="21376742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EF48F531-8B14-4FD5-AB49-DBE5CD101F95}" type="slidenum">
              <a:rPr lang="en-US" altLang="en-US" smtClean="0"/>
              <a:pPr/>
              <a:t>30</a:t>
            </a:fld>
            <a:endParaRPr lang="en-US" alt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r>
              <a:rPr lang="en-US" dirty="0" smtClean="0"/>
              <a:t>In 2008, the top carbon dioxide (CO</a:t>
            </a:r>
            <a:r>
              <a:rPr lang="en-US" baseline="-25000" dirty="0" smtClean="0"/>
              <a:t>2</a:t>
            </a:r>
            <a:r>
              <a:rPr lang="en-US" dirty="0" smtClean="0"/>
              <a:t>) emitters were China, the United States, the European Union, India, the Russian Federation, Japan, and Canada. These data include CO</a:t>
            </a:r>
            <a:r>
              <a:rPr lang="en-US" baseline="-25000" dirty="0" smtClean="0"/>
              <a:t>2</a:t>
            </a:r>
            <a:r>
              <a:rPr lang="en-US" dirty="0" smtClean="0"/>
              <a:t> emissions from fossil fuel combustion, as well as cement manufacturing and gas flaring. Together, these sources represent a large proportion of total global CO</a:t>
            </a:r>
            <a:r>
              <a:rPr lang="en-US" baseline="-25000" dirty="0" smtClean="0"/>
              <a:t>2</a:t>
            </a:r>
            <a:r>
              <a:rPr lang="en-US" dirty="0" smtClean="0"/>
              <a:t> emissions.</a:t>
            </a:r>
          </a:p>
          <a:p>
            <a:r>
              <a:rPr lang="en-US" dirty="0" smtClean="0"/>
              <a:t>Emissions and sinks related to changes in land use are not included in these estimates. However, changes in land use can be important - global estimates indicate that deforestation can account for 5 billion metric tons of CO</a:t>
            </a:r>
            <a:r>
              <a:rPr lang="en-US" baseline="-25000" dirty="0" smtClean="0"/>
              <a:t>2</a:t>
            </a:r>
            <a:r>
              <a:rPr lang="en-US" dirty="0" smtClean="0"/>
              <a:t> emissions, or about 16% of emissions from fossil fuel sources. Tropical deforestation in Africa, Asia, and South America are thought to be the largest contributors to emissions from land-use change globally.</a:t>
            </a:r>
            <a:r>
              <a:rPr lang="en-US" baseline="30000" dirty="0" smtClean="0"/>
              <a:t> </a:t>
            </a:r>
            <a:r>
              <a:rPr lang="en-US" baseline="30000" dirty="0" smtClean="0">
                <a:hlinkClick r:id="" action="ppaction://hlinkfile"/>
              </a:rPr>
              <a:t>[3]</a:t>
            </a:r>
            <a:r>
              <a:rPr lang="en-US" baseline="30000" dirty="0" smtClean="0"/>
              <a:t> </a:t>
            </a:r>
            <a:r>
              <a:rPr lang="en-US" dirty="0" smtClean="0"/>
              <a:t>In areas such as the </a:t>
            </a:r>
            <a:r>
              <a:rPr lang="en-US" dirty="0" smtClean="0">
                <a:hlinkClick r:id="rId3" action="ppaction://hlinkfile"/>
              </a:rPr>
              <a:t>United States</a:t>
            </a:r>
            <a:r>
              <a:rPr lang="en-US" dirty="0" smtClean="0"/>
              <a:t> and Europe, changes in land use associated with human activities have the net effect of absorbing CO</a:t>
            </a:r>
            <a:r>
              <a:rPr lang="en-US" baseline="-25000" dirty="0" smtClean="0"/>
              <a:t>2</a:t>
            </a:r>
            <a:r>
              <a:rPr lang="en-US" dirty="0" smtClean="0"/>
              <a:t>, partially offsetting the emissions from deforestation in other regions.</a:t>
            </a:r>
          </a:p>
          <a:p>
            <a:endParaRPr 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1C550DA8-5071-4CD0-8204-3579DFB17F59}" type="slidenum">
              <a:rPr lang="en-US" smtClean="0"/>
              <a:pPr/>
              <a:t>31</a:t>
            </a:fld>
            <a:endParaRPr lang="en-U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r>
              <a:rPr lang="en-US" dirty="0" smtClean="0"/>
              <a:t>So if we remove trees which are a sink of CO2, we can not control increases.  However, trees can help to reduce levels.  </a:t>
            </a:r>
          </a:p>
          <a:p>
            <a:pPr eaLnBrk="1" hangingPunct="1">
              <a:lnSpc>
                <a:spcPct val="80000"/>
              </a:lnSpc>
            </a:pPr>
            <a:r>
              <a:rPr lang="en-US" sz="2900" dirty="0"/>
              <a:t>Deforestation</a:t>
            </a:r>
          </a:p>
          <a:p>
            <a:pPr lvl="1" eaLnBrk="1" hangingPunct="1">
              <a:lnSpc>
                <a:spcPct val="80000"/>
              </a:lnSpc>
            </a:pPr>
            <a:r>
              <a:rPr lang="en-US" sz="2400" dirty="0"/>
              <a:t>fewer plants are available to remove CO</a:t>
            </a:r>
            <a:r>
              <a:rPr lang="en-US" sz="2400" baseline="-25000" dirty="0"/>
              <a:t>2</a:t>
            </a:r>
          </a:p>
          <a:p>
            <a:pPr lvl="1" eaLnBrk="1" hangingPunct="1">
              <a:lnSpc>
                <a:spcPct val="80000"/>
              </a:lnSpc>
            </a:pPr>
            <a:r>
              <a:rPr lang="en-US" sz="2400" dirty="0"/>
              <a:t>Net effect is an additional 5 billion tons of carbon dioxide per year</a:t>
            </a:r>
          </a:p>
          <a:p>
            <a:pPr eaLnBrk="1" hangingPunct="1"/>
            <a:r>
              <a:rPr lang="en-US" dirty="0" smtClean="0"/>
              <a:t>Trees take it up!  Sink = therefore, plants are a good thing…look at deforestation!  Remove trees, reducing natural ability to remove or deal with CO2</a:t>
            </a:r>
          </a:p>
          <a:p>
            <a:pPr eaLnBrk="1" hangingPunct="1"/>
            <a:endParaRPr lang="en-US" dirty="0" smtClean="0"/>
          </a:p>
          <a:p>
            <a:pPr eaLnBrk="1" hangingPunct="1"/>
            <a:r>
              <a:rPr lang="en-US" dirty="0" smtClean="0"/>
              <a:t>All things equal – not producing more, than, still having effect because of what we are doing to forests!</a:t>
            </a:r>
          </a:p>
          <a:p>
            <a:pPr eaLnBrk="1" hangingPunct="1"/>
            <a:endParaRPr lang="en-US" dirty="0" smtClean="0"/>
          </a:p>
          <a:p>
            <a:pPr eaLnBrk="1" hangingPunct="1"/>
            <a:r>
              <a:rPr lang="en-US" dirty="0" smtClean="0"/>
              <a:t>One paper we</a:t>
            </a:r>
            <a:r>
              <a:rPr lang="en-US" baseline="0" dirty="0" smtClean="0"/>
              <a:t> have!</a:t>
            </a:r>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EF4348-C373-4E25-8F07-A7F318D47C4E}" type="slidenum">
              <a:rPr lang="en-US" smtClean="0"/>
              <a:pPr/>
              <a:t>32</a:t>
            </a:fld>
            <a:endParaRPr lang="en-US"/>
          </a:p>
        </p:txBody>
      </p:sp>
    </p:spTree>
    <p:extLst>
      <p:ext uri="{BB962C8B-B14F-4D97-AF65-F5344CB8AC3E}">
        <p14:creationId xmlns:p14="http://schemas.microsoft.com/office/powerpoint/2010/main" val="36017154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9F664043-A7DC-4480-8465-03EC34794243}" type="slidenum">
              <a:rPr lang="en-US" smtClean="0"/>
              <a:pPr/>
              <a:t>34</a:t>
            </a:fld>
            <a:endParaRPr 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r>
              <a:rPr lang="en-US" smtClean="0"/>
              <a:t>More efficient = therefore do not need as much in the environment…  they also persist for long periods of time. </a:t>
            </a:r>
          </a:p>
          <a:p>
            <a:pPr eaLnBrk="1" hangingPunct="1"/>
            <a:endParaRPr lang="en-US" smtClean="0"/>
          </a:p>
          <a:p>
            <a:pPr eaLnBrk="1" hangingPunct="1"/>
            <a:r>
              <a:rPr lang="en-US" smtClean="0"/>
              <a:t>Change in agricultural practices – we have a lot of cows today!</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4065A4E8-3E05-4D71-B570-80E34C84A09F}" type="slidenum">
              <a:rPr lang="en-US" altLang="en-US" smtClean="0"/>
              <a:pPr/>
              <a:t>35</a:t>
            </a:fld>
            <a:endParaRPr lang="en-US" alt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C45F228-BA38-4B8D-ADD8-79515EAA7B86}" type="slidenum">
              <a:rPr lang="en-US" altLang="en-US" smtClean="0"/>
              <a:pPr/>
              <a:t>36</a:t>
            </a:fld>
            <a:endParaRPr lang="en-US" alt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2E95124E-7EC3-46F0-B7E6-5EFCCB8C2718}" type="slidenum">
              <a:rPr lang="en-US" altLang="en-US" smtClean="0"/>
              <a:pPr/>
              <a:t>37</a:t>
            </a:fld>
            <a:endParaRPr lang="en-US" alt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99C590-2F7E-4ADF-8F3C-A32361219195}" type="slidenum">
              <a:rPr lang="en-US" altLang="en-US"/>
              <a:pPr/>
              <a:t>39</a:t>
            </a:fld>
            <a:endParaRPr lang="en-US" altLang="en-US"/>
          </a:p>
        </p:txBody>
      </p:sp>
      <p:sp>
        <p:nvSpPr>
          <p:cNvPr id="397314" name="Rectangle 2"/>
          <p:cNvSpPr>
            <a:spLocks noGrp="1" noRot="1" noChangeAspect="1" noChangeArrowheads="1" noTextEdit="1"/>
          </p:cNvSpPr>
          <p:nvPr>
            <p:ph type="sldImg"/>
          </p:nvPr>
        </p:nvSpPr>
        <p:spPr>
          <a:ln/>
        </p:spPr>
      </p:sp>
      <p:sp>
        <p:nvSpPr>
          <p:cNvPr id="3973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8075EB-3AC1-4315-AE94-11A4FCFDA319}" type="slidenum">
              <a:rPr lang="en-US" altLang="en-US"/>
              <a:pPr/>
              <a:t>40</a:t>
            </a:fld>
            <a:endParaRPr lang="en-US" altLang="en-US"/>
          </a:p>
        </p:txBody>
      </p:sp>
      <p:sp>
        <p:nvSpPr>
          <p:cNvPr id="398338" name="Rectangle 2"/>
          <p:cNvSpPr>
            <a:spLocks noGrp="1" noRot="1" noChangeAspect="1" noChangeArrowheads="1" noTextEdit="1"/>
          </p:cNvSpPr>
          <p:nvPr>
            <p:ph type="sldImg"/>
          </p:nvPr>
        </p:nvSpPr>
        <p:spPr>
          <a:ln/>
        </p:spPr>
      </p:sp>
      <p:sp>
        <p:nvSpPr>
          <p:cNvPr id="398339" name="Rectangle 3"/>
          <p:cNvSpPr>
            <a:spLocks noGrp="1" noChangeArrowheads="1"/>
          </p:cNvSpPr>
          <p:nvPr>
            <p:ph type="body" idx="1"/>
          </p:nvPr>
        </p:nvSpPr>
        <p:spPr/>
        <p:txBody>
          <a:bodyPr/>
          <a:lstStyle/>
          <a:p>
            <a:r>
              <a:rPr lang="en-US" dirty="0" smtClean="0"/>
              <a:t>China where industrial</a:t>
            </a:r>
            <a:r>
              <a:rPr lang="en-US" baseline="0" dirty="0" smtClean="0"/>
              <a:t> pollution is high…</a:t>
            </a:r>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6C04CF-D861-4D0C-A4EE-9D5EF36F0B5B}" type="slidenum">
              <a:rPr lang="en-US" altLang="en-US"/>
              <a:pPr/>
              <a:t>45</a:t>
            </a:fld>
            <a:endParaRPr lang="en-US" altLang="en-US"/>
          </a:p>
        </p:txBody>
      </p:sp>
      <p:sp>
        <p:nvSpPr>
          <p:cNvPr id="399362" name="Rectangle 2"/>
          <p:cNvSpPr>
            <a:spLocks noGrp="1" noRot="1" noChangeAspect="1" noChangeArrowheads="1" noTextEdit="1"/>
          </p:cNvSpPr>
          <p:nvPr>
            <p:ph type="sldImg"/>
          </p:nvPr>
        </p:nvSpPr>
        <p:spPr>
          <a:ln/>
        </p:spPr>
      </p:sp>
      <p:sp>
        <p:nvSpPr>
          <p:cNvPr id="399363" name="Rectangle 3"/>
          <p:cNvSpPr>
            <a:spLocks noGrp="1" noChangeArrowheads="1"/>
          </p:cNvSpPr>
          <p:nvPr>
            <p:ph type="body" idx="1"/>
          </p:nvPr>
        </p:nvSpPr>
        <p:spPr/>
        <p:txBody>
          <a:bodyPr/>
          <a:lstStyle/>
          <a:p>
            <a:r>
              <a:rPr lang="en-US" dirty="0" smtClean="0"/>
              <a:t>What do</a:t>
            </a:r>
            <a:r>
              <a:rPr lang="en-US" baseline="0" dirty="0" smtClean="0"/>
              <a:t> we mean by positive? </a:t>
            </a:r>
          </a:p>
          <a:p>
            <a:endParaRPr lang="en-US" baseline="0" dirty="0" smtClean="0"/>
          </a:p>
          <a:p>
            <a:r>
              <a:rPr lang="en-US" dirty="0" smtClean="0"/>
              <a:t>A system exhibiting </a:t>
            </a:r>
            <a:r>
              <a:rPr lang="en-US" b="1" dirty="0" smtClean="0"/>
              <a:t>positive feedback</a:t>
            </a:r>
            <a:r>
              <a:rPr lang="en-US" dirty="0" smtClean="0"/>
              <a:t>, in response to </a:t>
            </a:r>
            <a:r>
              <a:rPr lang="en-US" dirty="0" smtClean="0">
                <a:hlinkClick r:id="rId3" tooltip="Perturbation of biological system (Biology)"/>
              </a:rPr>
              <a:t>perturbation</a:t>
            </a:r>
            <a:r>
              <a:rPr lang="en-US" dirty="0" smtClean="0"/>
              <a:t>, acts to increase the magnitude of the perturbation. That is, "A produces more of B which in turn produces more of A".</a:t>
            </a:r>
            <a:r>
              <a:rPr lang="en-US" baseline="30000" dirty="0" smtClean="0">
                <a:hlinkClick r:id=""/>
              </a:rPr>
              <a:t>[1]</a:t>
            </a:r>
            <a:r>
              <a:rPr lang="en-US" dirty="0" smtClean="0"/>
              <a:t> In contrast, a system that responds to a perturbation in a way that reduces its effect is said to exhibit </a:t>
            </a:r>
            <a:r>
              <a:rPr lang="en-US" dirty="0" smtClean="0">
                <a:hlinkClick r:id="rId4"/>
              </a:rPr>
              <a:t>negative feedback</a:t>
            </a:r>
            <a:r>
              <a:rPr lang="en-US" dirty="0" smtClean="0"/>
              <a:t>. These concepts were first recognized as broadly applicable by </a:t>
            </a:r>
            <a:r>
              <a:rPr lang="en-US" dirty="0" smtClean="0">
                <a:hlinkClick r:id="rId5"/>
              </a:rPr>
              <a:t>Norbert Wiener</a:t>
            </a:r>
            <a:r>
              <a:rPr lang="en-US" dirty="0" smtClean="0"/>
              <a:t> in his 1948 work on </a:t>
            </a:r>
            <a:r>
              <a:rPr lang="en-US" dirty="0" smtClean="0">
                <a:hlinkClick r:id="rId6"/>
              </a:rPr>
              <a:t>cybernetics</a:t>
            </a:r>
            <a:r>
              <a:rPr lang="en-US" dirty="0" smtClean="0"/>
              <a:t>.</a:t>
            </a:r>
            <a:r>
              <a:rPr lang="en-US" baseline="30000" dirty="0" smtClean="0">
                <a:hlinkClick r:id=""/>
              </a:rPr>
              <a:t>[</a:t>
            </a:r>
            <a:endParaRPr lang="en-US" baseline="30000" dirty="0" smtClean="0"/>
          </a:p>
          <a:p>
            <a:endParaRPr lang="en-US" baseline="30000" dirty="0" smtClean="0"/>
          </a:p>
          <a:p>
            <a:endParaRPr lang="en-US" baseline="30000" dirty="0" smtClean="0"/>
          </a:p>
          <a:p>
            <a:pPr defTabSz="931774">
              <a:defRPr/>
            </a:pPr>
            <a:r>
              <a:rPr lang="en-US" b="1" dirty="0" smtClean="0"/>
              <a:t>Negative feedback</a:t>
            </a:r>
            <a:r>
              <a:rPr lang="en-US" dirty="0" smtClean="0"/>
              <a:t> occurs when the output of a </a:t>
            </a:r>
            <a:r>
              <a:rPr lang="en-US" dirty="0" smtClean="0">
                <a:hlinkClick r:id="rId7"/>
              </a:rPr>
              <a:t>system</a:t>
            </a:r>
            <a:r>
              <a:rPr lang="en-US" dirty="0" smtClean="0"/>
              <a:t> acts to oppose changes to the input of the system, with the result that the changes are </a:t>
            </a:r>
            <a:r>
              <a:rPr lang="en-US" dirty="0" smtClean="0">
                <a:hlinkClick r:id="rId8" tooltip="Attenuated"/>
              </a:rPr>
              <a:t>attenuated</a:t>
            </a:r>
            <a:r>
              <a:rPr lang="en-US" dirty="0" smtClean="0"/>
              <a:t>. If the overall </a:t>
            </a:r>
            <a:r>
              <a:rPr lang="en-US" dirty="0" smtClean="0">
                <a:hlinkClick r:id="rId9"/>
              </a:rPr>
              <a:t>feedback</a:t>
            </a:r>
            <a:r>
              <a:rPr lang="en-US" dirty="0" smtClean="0"/>
              <a:t> of the system is negative, then the system will tend to be </a:t>
            </a:r>
            <a:r>
              <a:rPr lang="en-US" dirty="0" smtClean="0">
                <a:hlinkClick r:id="rId10" tooltip="Control theory"/>
              </a:rPr>
              <a:t>stable</a:t>
            </a:r>
            <a:r>
              <a:rPr lang="en-US" dirty="0" smtClean="0"/>
              <a:t>.</a:t>
            </a:r>
          </a:p>
          <a:p>
            <a:pPr defTabSz="931774">
              <a:defRPr/>
            </a:pPr>
            <a:endParaRPr lang="en-US" dirty="0" smtClean="0"/>
          </a:p>
          <a:p>
            <a:pPr eaLnBrk="0" hangingPunct="0">
              <a:lnSpc>
                <a:spcPct val="100000"/>
              </a:lnSpc>
              <a:spcBef>
                <a:spcPct val="0"/>
              </a:spcBef>
              <a:buClrTx/>
            </a:pPr>
            <a:r>
              <a:rPr lang="en-US" dirty="0" smtClean="0"/>
              <a:t>In a</a:t>
            </a:r>
            <a:r>
              <a:rPr lang="en-US" b="1" dirty="0" smtClean="0"/>
              <a:t> negative feedback loop</a:t>
            </a:r>
            <a:r>
              <a:rPr lang="en-US" dirty="0" smtClean="0"/>
              <a:t>, output acts as input that moves the system in the </a:t>
            </a:r>
            <a:r>
              <a:rPr lang="en-US" u="sng" dirty="0" smtClean="0"/>
              <a:t>opposite</a:t>
            </a:r>
            <a:r>
              <a:rPr lang="en-US" dirty="0" smtClean="0"/>
              <a:t> direction.</a:t>
            </a:r>
          </a:p>
          <a:p>
            <a:pPr eaLnBrk="0" hangingPunct="0">
              <a:lnSpc>
                <a:spcPct val="100000"/>
              </a:lnSpc>
              <a:spcBef>
                <a:spcPct val="0"/>
              </a:spcBef>
              <a:buClrTx/>
            </a:pPr>
            <a:r>
              <a:rPr lang="en-US" dirty="0" smtClean="0"/>
              <a:t>This compensation </a:t>
            </a:r>
            <a:r>
              <a:rPr lang="en-US" u="sng" dirty="0" smtClean="0"/>
              <a:t>stabilizes</a:t>
            </a:r>
            <a:r>
              <a:rPr lang="en-US" dirty="0" smtClean="0"/>
              <a:t> the system</a:t>
            </a:r>
          </a:p>
          <a:p>
            <a:pPr eaLnBrk="0" hangingPunct="0">
              <a:lnSpc>
                <a:spcPct val="100000"/>
              </a:lnSpc>
              <a:spcBef>
                <a:spcPct val="0"/>
              </a:spcBef>
              <a:buClrTx/>
            </a:pPr>
            <a:endParaRPr lang="en-US" dirty="0" smtClean="0"/>
          </a:p>
          <a:p>
            <a:pPr eaLnBrk="0" hangingPunct="0">
              <a:lnSpc>
                <a:spcPct val="100000"/>
              </a:lnSpc>
              <a:spcBef>
                <a:spcPct val="0"/>
              </a:spcBef>
              <a:buClrTx/>
            </a:pPr>
            <a:r>
              <a:rPr lang="en-US" dirty="0" smtClean="0"/>
              <a:t>Might be opposite</a:t>
            </a:r>
            <a:r>
              <a:rPr lang="en-US" baseline="0" dirty="0" smtClean="0"/>
              <a:t> of what you think…negative, actually A leads to b which decreases A!!!!</a:t>
            </a:r>
            <a:endParaRPr lang="en-US" dirty="0" smtClean="0"/>
          </a:p>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EF4348-C373-4E25-8F07-A7F318D47C4E}" type="slidenum">
              <a:rPr lang="en-US" smtClean="0"/>
              <a:pPr/>
              <a:t>46</a:t>
            </a:fld>
            <a:endParaRPr lang="en-US"/>
          </a:p>
        </p:txBody>
      </p:sp>
    </p:spTree>
    <p:extLst>
      <p:ext uri="{BB962C8B-B14F-4D97-AF65-F5344CB8AC3E}">
        <p14:creationId xmlns:p14="http://schemas.microsoft.com/office/powerpoint/2010/main" val="37449523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0" hangingPunct="0">
              <a:lnSpc>
                <a:spcPct val="100000"/>
              </a:lnSpc>
              <a:spcBef>
                <a:spcPct val="0"/>
              </a:spcBef>
              <a:buClrTx/>
            </a:pPr>
            <a:r>
              <a:rPr lang="en-US" dirty="0" smtClean="0"/>
              <a:t>In a</a:t>
            </a:r>
            <a:r>
              <a:rPr lang="en-US" b="1" dirty="0" smtClean="0"/>
              <a:t> positive feedback loop</a:t>
            </a:r>
            <a:r>
              <a:rPr lang="en-US" dirty="0" smtClean="0"/>
              <a:t>, output acts as input that moves the system further in the </a:t>
            </a:r>
            <a:r>
              <a:rPr lang="en-US" u="sng" dirty="0" smtClean="0"/>
              <a:t>same</a:t>
            </a:r>
            <a:r>
              <a:rPr lang="en-US" dirty="0" smtClean="0"/>
              <a:t> direction.</a:t>
            </a:r>
          </a:p>
          <a:p>
            <a:pPr eaLnBrk="0" hangingPunct="0">
              <a:lnSpc>
                <a:spcPct val="100000"/>
              </a:lnSpc>
              <a:spcBef>
                <a:spcPct val="0"/>
              </a:spcBef>
              <a:buClrTx/>
            </a:pPr>
            <a:r>
              <a:rPr lang="en-US" dirty="0" smtClean="0"/>
              <a:t>This magnification of effects </a:t>
            </a:r>
            <a:r>
              <a:rPr lang="en-US" u="sng" dirty="0" smtClean="0"/>
              <a:t>destabilizes</a:t>
            </a:r>
            <a:r>
              <a:rPr lang="en-US" dirty="0" smtClean="0"/>
              <a:t> the system.</a:t>
            </a:r>
          </a:p>
          <a:p>
            <a:endParaRPr lang="en-US" dirty="0"/>
          </a:p>
        </p:txBody>
      </p:sp>
      <p:sp>
        <p:nvSpPr>
          <p:cNvPr id="4" name="Slide Number Placeholder 3"/>
          <p:cNvSpPr>
            <a:spLocks noGrp="1"/>
          </p:cNvSpPr>
          <p:nvPr>
            <p:ph type="sldNum" sz="quarter" idx="10"/>
          </p:nvPr>
        </p:nvSpPr>
        <p:spPr/>
        <p:txBody>
          <a:bodyPr/>
          <a:lstStyle/>
          <a:p>
            <a:fld id="{643D2A7F-9785-4514-9D74-050DF9427487}" type="slidenum">
              <a:rPr lang="en-US" smtClean="0"/>
              <a:pPr/>
              <a:t>47</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967866-E181-491B-87BB-73AB9794AF87}" type="slidenum">
              <a:rPr lang="en-US" altLang="en-US"/>
              <a:pPr/>
              <a:t>51</a:t>
            </a:fld>
            <a:endParaRPr lang="en-US" altLang="en-US"/>
          </a:p>
        </p:txBody>
      </p:sp>
      <p:sp>
        <p:nvSpPr>
          <p:cNvPr id="400386" name="Rectangle 2"/>
          <p:cNvSpPr>
            <a:spLocks noGrp="1" noRot="1" noChangeAspect="1" noChangeArrowheads="1" noTextEdit="1"/>
          </p:cNvSpPr>
          <p:nvPr>
            <p:ph type="sldImg"/>
          </p:nvPr>
        </p:nvSpPr>
        <p:spPr>
          <a:ln/>
        </p:spPr>
      </p:sp>
      <p:sp>
        <p:nvSpPr>
          <p:cNvPr id="400387" name="Rectangle 3"/>
          <p:cNvSpPr>
            <a:spLocks noGrp="1" noChangeArrowheads="1"/>
          </p:cNvSpPr>
          <p:nvPr>
            <p:ph type="body" idx="1"/>
          </p:nvPr>
        </p:nvSpPr>
        <p:spPr/>
        <p:txBody>
          <a:bodyPr/>
          <a:lstStyle/>
          <a:p>
            <a:r>
              <a:rPr lang="en-US" dirty="0" smtClean="0"/>
              <a:t>Warmer water holds</a:t>
            </a:r>
            <a:r>
              <a:rPr lang="en-US" baseline="0" dirty="0" smtClean="0"/>
              <a:t> less Co2 – get more co2 = more global </a:t>
            </a:r>
            <a:r>
              <a:rPr lang="en-US" baseline="0" dirty="0" err="1" smtClean="0"/>
              <a:t>warmin</a:t>
            </a:r>
            <a:endParaRPr lang="en-US" baseline="0" dirty="0" smtClean="0"/>
          </a:p>
          <a:p>
            <a:endParaRPr lang="en-US" baseline="0" dirty="0" smtClean="0"/>
          </a:p>
          <a:p>
            <a:r>
              <a:rPr lang="en-US" baseline="0" dirty="0" smtClean="0"/>
              <a:t>Warming (A) – more CO2 (B) available = more global warming!</a:t>
            </a:r>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CF1599-BF9D-4E55-9549-8942B68CE06D}" type="slidenum">
              <a:rPr lang="en-US" altLang="en-US"/>
              <a:pPr/>
              <a:t>52</a:t>
            </a:fld>
            <a:endParaRPr lang="en-US" altLang="en-US"/>
          </a:p>
        </p:txBody>
      </p:sp>
      <p:sp>
        <p:nvSpPr>
          <p:cNvPr id="402434" name="Rectangle 2"/>
          <p:cNvSpPr>
            <a:spLocks noGrp="1" noRot="1" noChangeAspect="1" noChangeArrowheads="1" noTextEdit="1"/>
          </p:cNvSpPr>
          <p:nvPr>
            <p:ph type="sldImg"/>
          </p:nvPr>
        </p:nvSpPr>
        <p:spPr>
          <a:ln/>
        </p:spPr>
      </p:sp>
      <p:sp>
        <p:nvSpPr>
          <p:cNvPr id="402435" name="Rectangle 3"/>
          <p:cNvSpPr>
            <a:spLocks noGrp="1" noChangeArrowheads="1"/>
          </p:cNvSpPr>
          <p:nvPr>
            <p:ph type="body" idx="1"/>
          </p:nvPr>
        </p:nvSpPr>
        <p:spPr/>
        <p:txBody>
          <a:bodyPr/>
          <a:lstStyle/>
          <a:p>
            <a:r>
              <a:rPr lang="en-US" dirty="0" smtClean="0"/>
              <a:t>Lead to reductions in global warming…</a:t>
            </a:r>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5A4E44B-CEED-41F8-9271-EC96F2FC9A48}" type="datetimeFigureOut">
              <a:rPr lang="en-US" smtClean="0"/>
              <a:pPr/>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C65D69-4089-40DE-9F09-42DE53A8C9D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A4E44B-CEED-41F8-9271-EC96F2FC9A48}" type="datetimeFigureOut">
              <a:rPr lang="en-US" smtClean="0"/>
              <a:pPr/>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C65D69-4089-40DE-9F09-42DE53A8C9D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A4E44B-CEED-41F8-9271-EC96F2FC9A48}" type="datetimeFigureOut">
              <a:rPr lang="en-US" smtClean="0"/>
              <a:pPr/>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C65D69-4089-40DE-9F09-42DE53A8C9D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5A4E44B-CEED-41F8-9271-EC96F2FC9A48}" type="datetimeFigureOut">
              <a:rPr lang="en-US" smtClean="0"/>
              <a:pPr/>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C65D69-4089-40DE-9F09-42DE53A8C9D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5A4E44B-CEED-41F8-9271-EC96F2FC9A48}" type="datetimeFigureOut">
              <a:rPr lang="en-US" smtClean="0"/>
              <a:pPr/>
              <a:t>10/16/2019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C65D69-4089-40DE-9F09-42DE53A8C9D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5A4E44B-CEED-41F8-9271-EC96F2FC9A48}" type="datetimeFigureOut">
              <a:rPr lang="en-US" smtClean="0"/>
              <a:pPr/>
              <a:t>10/16/2019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C65D69-4089-40DE-9F09-42DE53A8C9D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A4E44B-CEED-41F8-9271-EC96F2FC9A48}" type="datetimeFigureOut">
              <a:rPr lang="en-US" smtClean="0"/>
              <a:pPr/>
              <a:t>10/16/2019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C65D69-4089-40DE-9F09-42DE53A8C9D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A4E44B-CEED-41F8-9271-EC96F2FC9A48}" type="datetimeFigureOut">
              <a:rPr lang="en-US" smtClean="0"/>
              <a:pPr/>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C65D69-4089-40DE-9F09-42DE53A8C9D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A4E44B-CEED-41F8-9271-EC96F2FC9A48}" type="datetimeFigureOut">
              <a:rPr lang="en-US" smtClean="0"/>
              <a:pPr/>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C65D69-4089-40DE-9F09-42DE53A8C9D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A4E44B-CEED-41F8-9271-EC96F2FC9A48}" type="datetimeFigureOut">
              <a:rPr lang="en-US" smtClean="0"/>
              <a:pPr/>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C65D69-4089-40DE-9F09-42DE53A8C9D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A4E44B-CEED-41F8-9271-EC96F2FC9A48}" type="datetimeFigureOut">
              <a:rPr lang="en-US" smtClean="0"/>
              <a:pPr/>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C65D69-4089-40DE-9F09-42DE53A8C9D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A4E44B-CEED-41F8-9271-EC96F2FC9A48}" type="datetimeFigureOut">
              <a:rPr lang="en-US" smtClean="0"/>
              <a:pPr/>
              <a:t>10/16/2019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C65D69-4089-40DE-9F09-42DE53A8C9D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ipcc.ch/news_and_events/docs/factsheets/FS_what_ipcc.pdf" TargetMode="External"/><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ncdc.noaa.gov/temp-and-precip/national-temperature-index/" TargetMode="External"/><Relationship Id="rId2" Type="http://schemas.openxmlformats.org/officeDocument/2006/relationships/hyperlink" Target="https://www.ncdc.noaa.gov/temp-and-precip/global-maps/"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video" Target="file:///C:\Users\jbelden\Documents\course%20taught\environmental%20biology%20course\Spring%202014\GCM_2009update.wmv" TargetMode="Externa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docid=HnwyHGDgdbA4MM&amp;tbnid=x20G8Z3cGN9FnM:&amp;ved=0CAUQjRw&amp;url=http://www.epa.gov/climatechange/ghgemissions/global.html&amp;ei=GcEjUZrnOaS42QWWrYDoDA&amp;bvm=bv.42553238,d.aWc&amp;psig=AFQjCNHWJwWLu_novFw6Xue-WiT-rTxEEQ&amp;ust=1361384078854188"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en.wikipedia.org/wiki/Image:Nitrous-oxide-3D-vdW.png"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6" descr="C&amp;HGreenhouse"/>
          <p:cNvPicPr>
            <a:picLocks noChangeAspect="1" noChangeArrowheads="1"/>
          </p:cNvPicPr>
          <p:nvPr/>
        </p:nvPicPr>
        <p:blipFill>
          <a:blip r:embed="rId3" cstate="print"/>
          <a:srcRect/>
          <a:stretch>
            <a:fillRect/>
          </a:stretch>
        </p:blipFill>
        <p:spPr bwMode="auto">
          <a:xfrm>
            <a:off x="0" y="0"/>
            <a:ext cx="9067800" cy="2916238"/>
          </a:xfrm>
          <a:prstGeom prst="rect">
            <a:avLst/>
          </a:prstGeom>
          <a:noFill/>
          <a:ln w="9525">
            <a:noFill/>
            <a:miter lim="800000"/>
            <a:headEnd/>
            <a:tailEnd/>
          </a:ln>
        </p:spPr>
      </p:pic>
      <p:pic>
        <p:nvPicPr>
          <p:cNvPr id="2051" name="Picture 5" descr="global_WARM_crtn1"/>
          <p:cNvPicPr>
            <a:picLocks noChangeAspect="1" noChangeArrowheads="1"/>
          </p:cNvPicPr>
          <p:nvPr/>
        </p:nvPicPr>
        <p:blipFill>
          <a:blip r:embed="rId4" cstate="print"/>
          <a:srcRect/>
          <a:stretch>
            <a:fillRect/>
          </a:stretch>
        </p:blipFill>
        <p:spPr bwMode="auto">
          <a:xfrm>
            <a:off x="0" y="3200400"/>
            <a:ext cx="9144000" cy="3159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8826"/>
            <a:ext cx="4953000" cy="780826"/>
          </a:xfrm>
        </p:spPr>
        <p:txBody>
          <a:bodyPr/>
          <a:lstStyle/>
          <a:p>
            <a:r>
              <a:rPr lang="en-US" dirty="0" smtClean="0"/>
              <a:t>Jim Inhofe -quotes</a:t>
            </a:r>
            <a:endParaRPr lang="en-US" dirty="0"/>
          </a:p>
        </p:txBody>
      </p:sp>
      <p:sp>
        <p:nvSpPr>
          <p:cNvPr id="3" name="Content Placeholder 2"/>
          <p:cNvSpPr>
            <a:spLocks noGrp="1"/>
          </p:cNvSpPr>
          <p:nvPr>
            <p:ph idx="1"/>
          </p:nvPr>
        </p:nvSpPr>
        <p:spPr>
          <a:xfrm>
            <a:off x="0" y="762000"/>
            <a:ext cx="8958431" cy="5867400"/>
          </a:xfrm>
        </p:spPr>
        <p:txBody>
          <a:bodyPr>
            <a:normAutofit/>
          </a:bodyPr>
          <a:lstStyle/>
          <a:p>
            <a:r>
              <a:rPr lang="en-US" sz="2200" dirty="0"/>
              <a:t>"C0</a:t>
            </a:r>
            <a:r>
              <a:rPr lang="en-US" sz="2200" baseline="-25000" dirty="0"/>
              <a:t>2</a:t>
            </a:r>
            <a:r>
              <a:rPr lang="en-US" sz="2200" dirty="0"/>
              <a:t> does not cause catastrophic disasters-actually it would be </a:t>
            </a:r>
            <a:r>
              <a:rPr lang="en-US" sz="2200" dirty="0" smtClean="0"/>
              <a:t>beneficial </a:t>
            </a:r>
            <a:r>
              <a:rPr lang="en-US" sz="2200" dirty="0"/>
              <a:t>to our environment and our economy."</a:t>
            </a:r>
            <a:endParaRPr lang="en-US" sz="2200" dirty="0" smtClean="0"/>
          </a:p>
          <a:p>
            <a:r>
              <a:rPr lang="en-US" sz="2200" dirty="0" smtClean="0"/>
              <a:t>"</a:t>
            </a:r>
            <a:r>
              <a:rPr lang="en-US" sz="2200" dirty="0"/>
              <a:t>It's also important to question whether global warming is even a problem for human existence. Thus far no one has seriously demonstrated any scientific proof that increased global temperatures would lead to the catastrophes predicted by alarmists. In fact, it appears that just the opposite is true: that increases in global temperatures may have a beneficial effect on how we live our lives. </a:t>
            </a:r>
            <a:r>
              <a:rPr lang="en-US" sz="2200" dirty="0" smtClean="0"/>
              <a:t>”</a:t>
            </a:r>
          </a:p>
          <a:p>
            <a:r>
              <a:rPr lang="en-US" sz="2200" dirty="0"/>
              <a:t>"this 97% [of climate scientists accepting human-caused global warming], that doesn't mean anything. I named literally thousands of scientists on the floor...and these were top people."</a:t>
            </a:r>
          </a:p>
        </p:txBody>
      </p:sp>
      <p:sp>
        <p:nvSpPr>
          <p:cNvPr id="4" name="AutoShape 2" descr="Image result for inhofe climate change quote snowball"/>
          <p:cNvSpPr>
            <a:spLocks noChangeAspect="1" noChangeArrowheads="1"/>
          </p:cNvSpPr>
          <p:nvPr/>
        </p:nvSpPr>
        <p:spPr bwMode="auto">
          <a:xfrm>
            <a:off x="2057400" y="9456736"/>
            <a:ext cx="1828794" cy="1828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8" name="Picture 4" descr="Image result for inhofe climate change quote snowball"/>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925075" y="4701474"/>
            <a:ext cx="4220718"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1267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ntergovernmental Panel on Climate Change Logo.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81000"/>
            <a:ext cx="7162800" cy="263123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70155" y="3220617"/>
            <a:ext cx="8229600" cy="3139321"/>
          </a:xfrm>
          <a:prstGeom prst="rect">
            <a:avLst/>
          </a:prstGeom>
          <a:noFill/>
        </p:spPr>
        <p:txBody>
          <a:bodyPr wrap="square" rtlCol="0">
            <a:spAutoFit/>
          </a:bodyPr>
          <a:lstStyle/>
          <a:p>
            <a:r>
              <a:rPr lang="en-US" dirty="0"/>
              <a:t>The Intergovernmental Panel on Climate Change (IPCC) is the international body for assessing the science related to climate change. The IPCC was set up in 1988 by the World Meteorological Organization (WMO) and United Nations Environment </a:t>
            </a:r>
            <a:r>
              <a:rPr lang="en-US" dirty="0" err="1"/>
              <a:t>Programme</a:t>
            </a:r>
            <a:r>
              <a:rPr lang="en-US" dirty="0"/>
              <a:t> (UNEP) to provide policymakers with regular assessments of the scientific basis of climate change, its impacts and future risks, and options for adaptation and mitigation. </a:t>
            </a:r>
            <a:endParaRPr lang="en-US" dirty="0" smtClean="0"/>
          </a:p>
          <a:p>
            <a:endParaRPr lang="en-US" dirty="0"/>
          </a:p>
          <a:p>
            <a:r>
              <a:rPr lang="en-US" dirty="0"/>
              <a:t>IPCC assessments are written by hundreds of leading scientists who volunteer their time and expertise as Coordinating Lead Authors and Lead Authors of the reports. They enlist hundreds of other experts as Contributing Authors to provide complementary expertise in specific areas. </a:t>
            </a:r>
          </a:p>
        </p:txBody>
      </p:sp>
      <p:sp>
        <p:nvSpPr>
          <p:cNvPr id="3" name="TextBox 2"/>
          <p:cNvSpPr txBox="1"/>
          <p:nvPr/>
        </p:nvSpPr>
        <p:spPr>
          <a:xfrm>
            <a:off x="304800" y="6366093"/>
            <a:ext cx="7101944" cy="646331"/>
          </a:xfrm>
          <a:prstGeom prst="rect">
            <a:avLst/>
          </a:prstGeom>
          <a:noFill/>
        </p:spPr>
        <p:txBody>
          <a:bodyPr wrap="none" rtlCol="0">
            <a:spAutoFit/>
          </a:bodyPr>
          <a:lstStyle/>
          <a:p>
            <a:r>
              <a:rPr lang="en-US" dirty="0">
                <a:hlinkClick r:id="rId3"/>
              </a:rPr>
              <a:t>http://</a:t>
            </a:r>
            <a:r>
              <a:rPr lang="en-US" dirty="0" smtClean="0">
                <a:hlinkClick r:id="rId3"/>
              </a:rPr>
              <a:t>www.ipcc.ch/news_and_events/docs/factsheets/FS_what_ipcc.pdf</a:t>
            </a:r>
            <a:endParaRPr lang="en-US" dirty="0" smtClean="0"/>
          </a:p>
          <a:p>
            <a:endParaRPr lang="en-US" dirty="0"/>
          </a:p>
        </p:txBody>
      </p:sp>
    </p:spTree>
    <p:extLst>
      <p:ext uri="{BB962C8B-B14F-4D97-AF65-F5344CB8AC3E}">
        <p14:creationId xmlns:p14="http://schemas.microsoft.com/office/powerpoint/2010/main" val="15574704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4"/>
          <p:cNvSpPr txBox="1">
            <a:spLocks noChangeArrowheads="1"/>
          </p:cNvSpPr>
          <p:nvPr/>
        </p:nvSpPr>
        <p:spPr bwMode="auto">
          <a:xfrm>
            <a:off x="304800" y="643143"/>
            <a:ext cx="8382000" cy="6463308"/>
          </a:xfrm>
          <a:prstGeom prst="rect">
            <a:avLst/>
          </a:prstGeom>
          <a:noFill/>
          <a:ln w="9525">
            <a:noFill/>
            <a:miter lim="800000"/>
            <a:headEnd/>
            <a:tailEnd/>
          </a:ln>
        </p:spPr>
        <p:txBody>
          <a:bodyPr>
            <a:spAutoFit/>
          </a:bodyPr>
          <a:lstStyle/>
          <a:p>
            <a:r>
              <a:rPr lang="en-US" sz="2300" dirty="0"/>
              <a:t>“... the observed increase could be largely due to this natural variability; alternatively this variability and other human factors could have offset a still larger human-induced greenhouse warming.” —IPCC First Assessment Report, 1990</a:t>
            </a:r>
          </a:p>
          <a:p>
            <a:endParaRPr lang="en-US" sz="2300" dirty="0"/>
          </a:p>
          <a:p>
            <a:r>
              <a:rPr lang="en-US" sz="2300" dirty="0"/>
              <a:t>“The balance of evidence suggests a discernible human influence on global climate.” —IPCC Second Assessment Report, 1995</a:t>
            </a:r>
          </a:p>
          <a:p>
            <a:endParaRPr lang="en-US" sz="2300" dirty="0"/>
          </a:p>
          <a:p>
            <a:r>
              <a:rPr lang="en-US" sz="2300" dirty="0"/>
              <a:t>“There is new and stronger evidence that most of the warming over the last 50 years is attributable to human activities.” —IPCC Third Assessment Report, 2001</a:t>
            </a:r>
          </a:p>
          <a:p>
            <a:endParaRPr lang="en-US" sz="2300" dirty="0"/>
          </a:p>
          <a:p>
            <a:r>
              <a:rPr lang="en-US" sz="2300" dirty="0"/>
              <a:t>“with 90% certainty, that human activities, especially the burning of fossil fuels, have </a:t>
            </a:r>
            <a:r>
              <a:rPr lang="en-US" sz="2300" i="1" dirty="0"/>
              <a:t>caused</a:t>
            </a:r>
            <a:r>
              <a:rPr lang="en-US" sz="2300" dirty="0"/>
              <a:t> global warming during the past 50 years. – IPCC Fourth Assessment Report</a:t>
            </a:r>
            <a:r>
              <a:rPr lang="en-US" sz="2300" dirty="0" smtClean="0"/>
              <a:t>”, 2007</a:t>
            </a:r>
          </a:p>
          <a:p>
            <a:endParaRPr lang="en-US" sz="2300" dirty="0"/>
          </a:p>
          <a:p>
            <a:endParaRPr lang="en-US" sz="2300" dirty="0"/>
          </a:p>
          <a:p>
            <a:endParaRPr lang="en-US" sz="2300" dirty="0"/>
          </a:p>
        </p:txBody>
      </p:sp>
      <p:sp>
        <p:nvSpPr>
          <p:cNvPr id="3075" name="Text Box 6"/>
          <p:cNvSpPr txBox="1">
            <a:spLocks noChangeArrowheads="1"/>
          </p:cNvSpPr>
          <p:nvPr/>
        </p:nvSpPr>
        <p:spPr bwMode="auto">
          <a:xfrm>
            <a:off x="304800" y="0"/>
            <a:ext cx="8451850" cy="641350"/>
          </a:xfrm>
          <a:prstGeom prst="rect">
            <a:avLst/>
          </a:prstGeom>
          <a:noFill/>
          <a:ln w="9525">
            <a:noFill/>
            <a:miter lim="800000"/>
            <a:headEnd/>
            <a:tailEnd/>
          </a:ln>
        </p:spPr>
        <p:txBody>
          <a:bodyPr wrap="none">
            <a:spAutoFit/>
          </a:bodyPr>
          <a:lstStyle/>
          <a:p>
            <a:r>
              <a:rPr lang="en-US"/>
              <a:t>Intergovernmental Panel on Climate Change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511" y="-152400"/>
            <a:ext cx="8229600" cy="762000"/>
          </a:xfrm>
        </p:spPr>
        <p:txBody>
          <a:bodyPr>
            <a:normAutofit fontScale="90000"/>
          </a:bodyPr>
          <a:lstStyle/>
          <a:p>
            <a:r>
              <a:rPr lang="en-US" dirty="0"/>
              <a:t>IPCC </a:t>
            </a:r>
            <a:r>
              <a:rPr lang="en-US" dirty="0" smtClean="0"/>
              <a:t>Fifth </a:t>
            </a:r>
            <a:r>
              <a:rPr lang="en-US" dirty="0"/>
              <a:t>Assessment Report, </a:t>
            </a:r>
            <a:r>
              <a:rPr lang="en-US" dirty="0" smtClean="0"/>
              <a:t>2014</a:t>
            </a:r>
            <a:endParaRPr lang="en-US" dirty="0"/>
          </a:p>
        </p:txBody>
      </p:sp>
      <p:sp>
        <p:nvSpPr>
          <p:cNvPr id="3" name="Content Placeholder 2"/>
          <p:cNvSpPr>
            <a:spLocks noGrp="1"/>
          </p:cNvSpPr>
          <p:nvPr>
            <p:ph idx="1"/>
          </p:nvPr>
        </p:nvSpPr>
        <p:spPr>
          <a:xfrm>
            <a:off x="76200" y="609600"/>
            <a:ext cx="8229600" cy="6096000"/>
          </a:xfrm>
        </p:spPr>
        <p:txBody>
          <a:bodyPr>
            <a:noAutofit/>
          </a:bodyPr>
          <a:lstStyle/>
          <a:p>
            <a:r>
              <a:rPr lang="en-US" sz="2200" dirty="0"/>
              <a:t>Anthropogenic greenhouse gas emissions have increased since the pre-industrial era driven largely by economic and population growth. From 2000 to 2010 emissions were the highest in history. Historical emissions have driven atmospheric concentrations of carbon dioxide, methane and nitrous oxide to levels that are unprecedented in at least the last 800,000 years, leading to an uptake of energy by the climate system</a:t>
            </a:r>
            <a:r>
              <a:rPr lang="en-US" sz="2200" dirty="0" smtClean="0"/>
              <a:t>.</a:t>
            </a:r>
          </a:p>
          <a:p>
            <a:r>
              <a:rPr lang="en-US" sz="2200" dirty="0"/>
              <a:t>The evidence for human influence on the climate system has grown since AR4. Human influence has been detected in warming of the atmosphere and the ocean, in changes in the global water cycle, in reductions in snow and ice, and in global mean sea level rise; and it is extremely likely to have been the dominant cause of the observed warming since the mid20th century. In recent decades, changes in climate have caused impacts on natural and human systems on all continents and across the oceans. Impacts are due to observed climate change, irrespective of its cause, indicating the sensitivity of natural and human systems to changing climate</a:t>
            </a:r>
            <a:r>
              <a:rPr lang="en-US" sz="2200" dirty="0" smtClean="0"/>
              <a:t>.</a:t>
            </a:r>
            <a:endParaRPr lang="en-US" sz="2200" dirty="0"/>
          </a:p>
        </p:txBody>
      </p:sp>
    </p:spTree>
    <p:extLst>
      <p:ext uri="{BB962C8B-B14F-4D97-AF65-F5344CB8AC3E}">
        <p14:creationId xmlns:p14="http://schemas.microsoft.com/office/powerpoint/2010/main" val="2322373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a:xfrm>
            <a:off x="533400" y="533400"/>
            <a:ext cx="7772400" cy="6324600"/>
          </a:xfrm>
        </p:spPr>
        <p:txBody>
          <a:bodyPr/>
          <a:lstStyle/>
          <a:p>
            <a:pPr>
              <a:lnSpc>
                <a:spcPct val="80000"/>
              </a:lnSpc>
            </a:pPr>
            <a:r>
              <a:rPr lang="en-US" sz="2200" smtClean="0"/>
              <a:t>Of the 489 Earth and atmospheric scientists surveyed by Harris Interactive, 97 percent said that global temperatures have increased during the past 100 years, and 74 percent agreed that "currently available scientific evidence substantiates the occurrence of human-induced greenhouse warming." </a:t>
            </a:r>
          </a:p>
          <a:p>
            <a:pPr>
              <a:lnSpc>
                <a:spcPct val="80000"/>
              </a:lnSpc>
            </a:pPr>
            <a:endParaRPr lang="en-US" sz="2200" smtClean="0"/>
          </a:p>
          <a:p>
            <a:pPr>
              <a:lnSpc>
                <a:spcPct val="80000"/>
              </a:lnSpc>
            </a:pPr>
            <a:r>
              <a:rPr lang="en-US" sz="2200" smtClean="0"/>
              <a:t>The scientists were about evenly divided on whether they thought the effects of global climate change over the next 50 to 100 years were likely to be near catastrophic (41 percent) or moderately dangerous (44 percent). About 13 percent saw relatively little danger. About 56 percent of the scientists said that global climate change was a mature science, while 39 percent termed it an emerging science. </a:t>
            </a:r>
          </a:p>
          <a:p>
            <a:pPr>
              <a:lnSpc>
                <a:spcPct val="80000"/>
              </a:lnSpc>
              <a:buFontTx/>
              <a:buNone/>
            </a:pPr>
            <a:endParaRPr lang="en-US" sz="2200" smtClean="0"/>
          </a:p>
          <a:p>
            <a:pPr>
              <a:lnSpc>
                <a:spcPct val="80000"/>
              </a:lnSpc>
              <a:buFontTx/>
              <a:buNone/>
            </a:pPr>
            <a:endParaRPr lang="en-US" sz="2200" smtClean="0"/>
          </a:p>
          <a:p>
            <a:pPr>
              <a:lnSpc>
                <a:spcPct val="80000"/>
              </a:lnSpc>
              <a:buFontTx/>
              <a:buNone/>
            </a:pPr>
            <a:r>
              <a:rPr lang="en-US" sz="2200" smtClean="0"/>
              <a:t>Survey Tracks Scientists' Growing Climate Concern</a:t>
            </a:r>
          </a:p>
          <a:p>
            <a:pPr>
              <a:lnSpc>
                <a:spcPct val="80000"/>
              </a:lnSpc>
              <a:buFontTx/>
              <a:buNone/>
            </a:pPr>
            <a:r>
              <a:rPr lang="en-US" sz="2200" smtClean="0"/>
              <a:t>US News and World Report</a:t>
            </a:r>
          </a:p>
          <a:p>
            <a:pPr>
              <a:lnSpc>
                <a:spcPct val="80000"/>
              </a:lnSpc>
              <a:buFontTx/>
              <a:buNone/>
            </a:pPr>
            <a:r>
              <a:rPr lang="en-US" sz="2200" smtClean="0"/>
              <a:t>Marianne Lavelle </a:t>
            </a:r>
          </a:p>
          <a:p>
            <a:pPr>
              <a:lnSpc>
                <a:spcPct val="80000"/>
              </a:lnSpc>
              <a:buFontTx/>
              <a:buNone/>
            </a:pPr>
            <a:r>
              <a:rPr lang="en-US" sz="2200" smtClean="0"/>
              <a:t>April 23, 2008</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type="body" idx="1"/>
          </p:nvPr>
        </p:nvSpPr>
        <p:spPr>
          <a:xfrm>
            <a:off x="685800" y="533400"/>
            <a:ext cx="7772400" cy="4114800"/>
          </a:xfrm>
        </p:spPr>
        <p:txBody>
          <a:bodyPr/>
          <a:lstStyle/>
          <a:p>
            <a:pPr>
              <a:lnSpc>
                <a:spcPct val="90000"/>
              </a:lnSpc>
            </a:pPr>
            <a:r>
              <a:rPr lang="en-US" smtClean="0"/>
              <a:t>97% of the climatologists agreed that human activity has been a significant factor in changing mean global temperatures, while that figure was only 64% for meteorologists and 47% for the petroleum geologists. </a:t>
            </a:r>
          </a:p>
          <a:p>
            <a:pPr>
              <a:lnSpc>
                <a:spcPct val="90000"/>
              </a:lnSpc>
            </a:pPr>
            <a:endParaRPr lang="en-US" smtClean="0"/>
          </a:p>
          <a:p>
            <a:pPr>
              <a:lnSpc>
                <a:spcPct val="90000"/>
              </a:lnSpc>
              <a:buFontTx/>
              <a:buNone/>
            </a:pPr>
            <a:r>
              <a:rPr lang="en-US" smtClean="0"/>
              <a:t>Peter Doran, University of Chicago Survey</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txBox="1">
            <a:spLocks/>
          </p:cNvSpPr>
          <p:nvPr/>
        </p:nvSpPr>
        <p:spPr>
          <a:xfrm>
            <a:off x="304800" y="152400"/>
            <a:ext cx="9067800" cy="495249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t>Global Climate Change –</a:t>
            </a:r>
            <a:br>
              <a:rPr lang="en-US" dirty="0" smtClean="0"/>
            </a:br>
            <a:r>
              <a:rPr lang="en-US" dirty="0" smtClean="0"/>
              <a:t>What are the Trends?</a:t>
            </a:r>
            <a:endParaRPr lang="en-US" dirty="0"/>
          </a:p>
        </p:txBody>
      </p:sp>
      <p:sp>
        <p:nvSpPr>
          <p:cNvPr id="3" name="Content Placeholder 4"/>
          <p:cNvSpPr txBox="1">
            <a:spLocks/>
          </p:cNvSpPr>
          <p:nvPr/>
        </p:nvSpPr>
        <p:spPr>
          <a:xfrm>
            <a:off x="685800" y="1524000"/>
            <a:ext cx="7010400" cy="565515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hlinkClick r:id="rId2"/>
              </a:rPr>
              <a:t>https://www.ncdc.noaa.gov/temp-and-precip/global-maps</a:t>
            </a:r>
            <a:r>
              <a:rPr lang="en-US" dirty="0" smtClean="0">
                <a:hlinkClick r:id="rId2"/>
              </a:rPr>
              <a:t>/</a:t>
            </a:r>
            <a:endParaRPr lang="en-US" dirty="0" smtClean="0"/>
          </a:p>
          <a:p>
            <a:r>
              <a:rPr lang="en-US" dirty="0" smtClean="0"/>
              <a:t>NOAA National Centers for Environmental information, Climate at a Glance: U.S. Time Series, published August 2016, retrieved on August 13, 2016 from </a:t>
            </a:r>
            <a:r>
              <a:rPr lang="en-US" dirty="0">
                <a:hlinkClick r:id="rId3"/>
              </a:rPr>
              <a:t>https://www.ncdc.noaa.gov/temp-and-precip/national-temperature-index</a:t>
            </a:r>
            <a:r>
              <a:rPr lang="en-US" dirty="0" smtClean="0">
                <a:hlinkClick r:id="rId3"/>
              </a:rPr>
              <a:t>/</a:t>
            </a:r>
            <a:endParaRPr lang="en-US" dirty="0" smtClean="0"/>
          </a:p>
          <a:p>
            <a:endParaRPr lang="en-US" dirty="0"/>
          </a:p>
        </p:txBody>
      </p:sp>
    </p:spTree>
    <p:extLst>
      <p:ext uri="{BB962C8B-B14F-4D97-AF65-F5344CB8AC3E}">
        <p14:creationId xmlns:p14="http://schemas.microsoft.com/office/powerpoint/2010/main" val="3527898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endParaRPr lang="en-US" smtClean="0"/>
          </a:p>
        </p:txBody>
      </p:sp>
      <p:sp>
        <p:nvSpPr>
          <p:cNvPr id="7171" name="Rectangle 3"/>
          <p:cNvSpPr>
            <a:spLocks noGrp="1" noChangeArrowheads="1"/>
          </p:cNvSpPr>
          <p:nvPr>
            <p:ph type="body" idx="1"/>
          </p:nvPr>
        </p:nvSpPr>
        <p:spPr/>
        <p:txBody>
          <a:bodyPr/>
          <a:lstStyle/>
          <a:p>
            <a:endParaRPr lang="en-US" smtClean="0"/>
          </a:p>
        </p:txBody>
      </p:sp>
      <p:pic>
        <p:nvPicPr>
          <p:cNvPr id="7172" name="Picture 5" descr="Plot of temperature vs. time"/>
          <p:cNvPicPr>
            <a:picLocks noChangeAspect="1" noChangeArrowheads="1"/>
          </p:cNvPicPr>
          <p:nvPr/>
        </p:nvPicPr>
        <p:blipFill>
          <a:blip r:embed="rId3" cstate="print"/>
          <a:srcRect/>
          <a:stretch>
            <a:fillRect/>
          </a:stretch>
        </p:blipFill>
        <p:spPr bwMode="auto">
          <a:xfrm>
            <a:off x="228600" y="228600"/>
            <a:ext cx="8382000" cy="6473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7" descr="http://data.giss.nasa.gov/gistemp/graphs/Fig.D.lrg.gif"/>
          <p:cNvPicPr>
            <a:picLocks noChangeAspect="1" noChangeArrowheads="1"/>
          </p:cNvPicPr>
          <p:nvPr/>
        </p:nvPicPr>
        <p:blipFill>
          <a:blip r:embed="rId3" cstate="print"/>
          <a:srcRect/>
          <a:stretch>
            <a:fillRect/>
          </a:stretch>
        </p:blipFill>
        <p:spPr bwMode="auto">
          <a:xfrm>
            <a:off x="0" y="0"/>
            <a:ext cx="9144000" cy="67198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ChangeArrowheads="1"/>
          </p:cNvSpPr>
          <p:nvPr/>
        </p:nvSpPr>
        <p:spPr bwMode="auto">
          <a:xfrm>
            <a:off x="7337425" y="6492875"/>
            <a:ext cx="1204913" cy="304800"/>
          </a:xfrm>
          <a:prstGeom prst="rect">
            <a:avLst/>
          </a:prstGeom>
          <a:noFill/>
          <a:ln w="9525">
            <a:noFill/>
            <a:miter lim="800000"/>
            <a:headEnd/>
            <a:tailEnd/>
          </a:ln>
        </p:spPr>
        <p:txBody>
          <a:bodyPr wrap="none" anchor="ctr">
            <a:spAutoFit/>
          </a:bodyPr>
          <a:lstStyle/>
          <a:p>
            <a:pPr algn="ctr"/>
            <a:r>
              <a:rPr lang="en-US" altLang="en-US" sz="1400">
                <a:solidFill>
                  <a:schemeClr val="bg1"/>
                </a:solidFill>
              </a:rPr>
              <a:t>Source: OSTP</a:t>
            </a:r>
          </a:p>
        </p:txBody>
      </p:sp>
      <p:pic>
        <p:nvPicPr>
          <p:cNvPr id="9219" name="Picture 10" descr="http://data.giss.nasa.gov/gistemp/graphs/Fig.A.lrg.gif"/>
          <p:cNvPicPr>
            <a:picLocks noChangeAspect="1" noChangeArrowheads="1"/>
          </p:cNvPicPr>
          <p:nvPr/>
        </p:nvPicPr>
        <p:blipFill>
          <a:blip r:embed="rId3" cstate="print"/>
          <a:srcRect/>
          <a:stretch>
            <a:fillRect/>
          </a:stretch>
        </p:blipFill>
        <p:spPr bwMode="auto">
          <a:xfrm>
            <a:off x="341313" y="146050"/>
            <a:ext cx="8664575" cy="5886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0"/>
            <a:ext cx="8229600" cy="1143000"/>
          </a:xfrm>
        </p:spPr>
        <p:txBody>
          <a:bodyPr/>
          <a:lstStyle/>
          <a:p>
            <a:r>
              <a:rPr lang="en-US" smtClean="0"/>
              <a:t>Models</a:t>
            </a:r>
          </a:p>
        </p:txBody>
      </p:sp>
      <p:sp>
        <p:nvSpPr>
          <p:cNvPr id="12291" name="Content Placeholder 5"/>
          <p:cNvSpPr>
            <a:spLocks noGrp="1"/>
          </p:cNvSpPr>
          <p:nvPr>
            <p:ph idx="1"/>
          </p:nvPr>
        </p:nvSpPr>
        <p:spPr/>
        <p:txBody>
          <a:bodyPr/>
          <a:lstStyle/>
          <a:p>
            <a:endParaRPr lang="en-US" smtClean="0"/>
          </a:p>
        </p:txBody>
      </p:sp>
      <p:pic>
        <p:nvPicPr>
          <p:cNvPr id="12292" name="Picture 1036"/>
          <p:cNvPicPr>
            <a:picLocks noChangeAspect="1" noChangeArrowheads="1"/>
          </p:cNvPicPr>
          <p:nvPr/>
        </p:nvPicPr>
        <p:blipFill>
          <a:blip r:embed="rId3" cstate="print"/>
          <a:srcRect/>
          <a:stretch>
            <a:fillRect/>
          </a:stretch>
        </p:blipFill>
        <p:spPr bwMode="auto">
          <a:xfrm>
            <a:off x="939800" y="1076325"/>
            <a:ext cx="7259638" cy="5400675"/>
          </a:xfrm>
          <a:prstGeom prst="rect">
            <a:avLst/>
          </a:prstGeom>
          <a:noFill/>
          <a:ln w="9525">
            <a:noFill/>
            <a:miter lim="800000"/>
            <a:headEnd/>
            <a:tailEnd/>
          </a:ln>
        </p:spPr>
      </p:pic>
      <p:sp>
        <p:nvSpPr>
          <p:cNvPr id="12293" name="Rectangle 1037"/>
          <p:cNvSpPr>
            <a:spLocks noChangeArrowheads="1"/>
          </p:cNvSpPr>
          <p:nvPr/>
        </p:nvSpPr>
        <p:spPr bwMode="auto">
          <a:xfrm>
            <a:off x="7815263" y="6491288"/>
            <a:ext cx="1301750" cy="366712"/>
          </a:xfrm>
          <a:prstGeom prst="rect">
            <a:avLst/>
          </a:prstGeom>
          <a:noFill/>
          <a:ln w="9525">
            <a:noFill/>
            <a:miter lim="800000"/>
            <a:headEnd/>
            <a:tailEnd/>
          </a:ln>
        </p:spPr>
        <p:txBody>
          <a:bodyPr wrap="none">
            <a:spAutoFit/>
          </a:bodyPr>
          <a:lstStyle/>
          <a:p>
            <a:r>
              <a:rPr lang="en-US"/>
              <a:t>IPCC 2007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31066" y="5029200"/>
            <a:ext cx="3048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GCM_2009update.wmv">
            <a:hlinkClick r:id="" action="ppaction://media"/>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973666" y="457200"/>
            <a:ext cx="69088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64269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223471"/>
            <a:ext cx="8410575" cy="5422137"/>
          </a:xfrm>
          <a:prstGeom prst="rect">
            <a:avLst/>
          </a:prstGeom>
        </p:spPr>
      </p:pic>
      <p:sp>
        <p:nvSpPr>
          <p:cNvPr id="3" name="TextBox 2"/>
          <p:cNvSpPr txBox="1"/>
          <p:nvPr/>
        </p:nvSpPr>
        <p:spPr>
          <a:xfrm>
            <a:off x="533400" y="6016082"/>
            <a:ext cx="7792198" cy="369332"/>
          </a:xfrm>
          <a:prstGeom prst="rect">
            <a:avLst/>
          </a:prstGeom>
          <a:noFill/>
        </p:spPr>
        <p:txBody>
          <a:bodyPr wrap="none" rtlCol="0">
            <a:spAutoFit/>
          </a:bodyPr>
          <a:lstStyle/>
          <a:p>
            <a:r>
              <a:rPr lang="en-US" dirty="0" smtClean="0"/>
              <a:t>https://www.ncdc.noaa.gov/climate-information/climate-change-and-variability</a:t>
            </a:r>
            <a:endParaRPr lang="en-US" dirty="0"/>
          </a:p>
        </p:txBody>
      </p:sp>
    </p:spTree>
    <p:extLst>
      <p:ext uri="{BB962C8B-B14F-4D97-AF65-F5344CB8AC3E}">
        <p14:creationId xmlns:p14="http://schemas.microsoft.com/office/powerpoint/2010/main" val="25360416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Changes</a:t>
            </a:r>
            <a:endParaRPr lang="en-US" dirty="0"/>
          </a:p>
        </p:txBody>
      </p:sp>
      <p:sp>
        <p:nvSpPr>
          <p:cNvPr id="3" name="Content Placeholder 2"/>
          <p:cNvSpPr>
            <a:spLocks noGrp="1"/>
          </p:cNvSpPr>
          <p:nvPr>
            <p:ph idx="1"/>
          </p:nvPr>
        </p:nvSpPr>
        <p:spPr/>
        <p:txBody>
          <a:bodyPr/>
          <a:lstStyle/>
          <a:p>
            <a:endParaRPr lang="en-US"/>
          </a:p>
        </p:txBody>
      </p:sp>
      <p:pic>
        <p:nvPicPr>
          <p:cNvPr id="5122" name="Picture 2" descr="http://www1.ncdc.noaa.gov/pub/data/cmb/images/indicators/glacial-decreas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676400"/>
            <a:ext cx="7127055" cy="5176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3621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457200"/>
            <a:ext cx="8229600" cy="1143000"/>
          </a:xfrm>
        </p:spPr>
        <p:txBody>
          <a:bodyPr>
            <a:normAutofit fontScale="90000"/>
          </a:bodyPr>
          <a:lstStyle/>
          <a:p>
            <a:pPr eaLnBrk="1" hangingPunct="1"/>
            <a:r>
              <a:rPr lang="en-US" smtClean="0"/>
              <a:t>Global Climate Change: How does a Greenhouse Work?</a:t>
            </a:r>
          </a:p>
        </p:txBody>
      </p:sp>
      <p:pic>
        <p:nvPicPr>
          <p:cNvPr id="10243" name="Picture 4" descr="cb4e-fig-09-24-1"/>
          <p:cNvPicPr>
            <a:picLocks noGrp="1" noChangeAspect="1" noChangeArrowheads="1"/>
          </p:cNvPicPr>
          <p:nvPr>
            <p:ph type="body" idx="1"/>
          </p:nvPr>
        </p:nvPicPr>
        <p:blipFill>
          <a:blip r:embed="rId3" cstate="print"/>
          <a:srcRect/>
          <a:stretch>
            <a:fillRect/>
          </a:stretch>
        </p:blipFill>
        <p:spPr>
          <a:xfrm>
            <a:off x="1447800" y="1981200"/>
            <a:ext cx="6040438" cy="4525963"/>
          </a:xfr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7" descr="greenhouse_effect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457200"/>
            <a:ext cx="8077200" cy="533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15487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greenhouse effect?</a:t>
            </a:r>
            <a:endParaRPr lang="en-US" dirty="0"/>
          </a:p>
        </p:txBody>
      </p:sp>
      <p:sp>
        <p:nvSpPr>
          <p:cNvPr id="3" name="Content Placeholder 2"/>
          <p:cNvSpPr>
            <a:spLocks noGrp="1"/>
          </p:cNvSpPr>
          <p:nvPr>
            <p:ph idx="1"/>
          </p:nvPr>
        </p:nvSpPr>
        <p:spPr/>
        <p:txBody>
          <a:bodyPr/>
          <a:lstStyle/>
          <a:p>
            <a:r>
              <a:rPr lang="en-US" dirty="0" smtClean="0"/>
              <a:t>21% reflected from clouds</a:t>
            </a:r>
          </a:p>
          <a:p>
            <a:r>
              <a:rPr lang="en-US" dirty="0" smtClean="0"/>
              <a:t>5% reflected from dust in atmosphere</a:t>
            </a:r>
          </a:p>
          <a:p>
            <a:r>
              <a:rPr lang="en-US" dirty="0" smtClean="0"/>
              <a:t>1-2% absorbed by plants</a:t>
            </a:r>
          </a:p>
          <a:p>
            <a:r>
              <a:rPr lang="en-US" dirty="0" smtClean="0"/>
              <a:t>6% reflected from water, soil, air, vegetation</a:t>
            </a:r>
          </a:p>
          <a:p>
            <a:endParaRPr lang="en-US" dirty="0"/>
          </a:p>
          <a:p>
            <a:r>
              <a:rPr lang="en-US" dirty="0" smtClean="0"/>
              <a:t>67% converted to heat</a:t>
            </a:r>
            <a:endParaRPr lang="en-US" dirty="0"/>
          </a:p>
        </p:txBody>
      </p:sp>
    </p:spTree>
    <p:extLst>
      <p:ext uri="{BB962C8B-B14F-4D97-AF65-F5344CB8AC3E}">
        <p14:creationId xmlns:p14="http://schemas.microsoft.com/office/powerpoint/2010/main" val="383157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eaLnBrk="1" hangingPunct="1"/>
            <a:r>
              <a:rPr lang="en-US" sz="4000" smtClean="0"/>
              <a:t>Global Climate Change – Greenhouse Effect</a:t>
            </a:r>
          </a:p>
        </p:txBody>
      </p:sp>
      <p:pic>
        <p:nvPicPr>
          <p:cNvPr id="11267" name="Picture 5" descr="cb4e-fig-09-24-2"/>
          <p:cNvPicPr>
            <a:picLocks noGrp="1" noChangeAspect="1" noChangeArrowheads="1"/>
          </p:cNvPicPr>
          <p:nvPr>
            <p:ph type="body" idx="1"/>
          </p:nvPr>
        </p:nvPicPr>
        <p:blipFill>
          <a:blip r:embed="rId3" cstate="print"/>
          <a:srcRect/>
          <a:stretch>
            <a:fillRect/>
          </a:stretch>
        </p:blipFill>
        <p:spPr>
          <a:xfrm>
            <a:off x="1554163" y="1600200"/>
            <a:ext cx="6034087" cy="4525963"/>
          </a:xfr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mtClean="0"/>
              <a:t>Global Climate Change</a:t>
            </a:r>
          </a:p>
        </p:txBody>
      </p:sp>
      <p:sp>
        <p:nvSpPr>
          <p:cNvPr id="12291" name="Rectangle 3"/>
          <p:cNvSpPr>
            <a:spLocks noGrp="1" noChangeArrowheads="1"/>
          </p:cNvSpPr>
          <p:nvPr>
            <p:ph type="body" idx="1"/>
          </p:nvPr>
        </p:nvSpPr>
        <p:spPr/>
        <p:txBody>
          <a:bodyPr/>
          <a:lstStyle/>
          <a:p>
            <a:pPr eaLnBrk="1" hangingPunct="1"/>
            <a:r>
              <a:rPr lang="en-US" u="sng" smtClean="0"/>
              <a:t>Greenhouse Gases</a:t>
            </a:r>
          </a:p>
          <a:p>
            <a:pPr lvl="1" eaLnBrk="1" hangingPunct="1"/>
            <a:r>
              <a:rPr lang="en-US" smtClean="0"/>
              <a:t>Water vapor</a:t>
            </a:r>
          </a:p>
          <a:p>
            <a:pPr lvl="1" eaLnBrk="1" hangingPunct="1"/>
            <a:r>
              <a:rPr lang="en-US" smtClean="0">
                <a:solidFill>
                  <a:srgbClr val="CC3300"/>
                </a:solidFill>
              </a:rPr>
              <a:t>Carbon dioxide</a:t>
            </a:r>
          </a:p>
          <a:p>
            <a:pPr lvl="1" eaLnBrk="1" hangingPunct="1"/>
            <a:r>
              <a:rPr lang="en-US" smtClean="0">
                <a:solidFill>
                  <a:srgbClr val="CC3300"/>
                </a:solidFill>
              </a:rPr>
              <a:t>Methane</a:t>
            </a:r>
          </a:p>
          <a:p>
            <a:pPr lvl="1" eaLnBrk="1" hangingPunct="1"/>
            <a:r>
              <a:rPr lang="en-US" smtClean="0"/>
              <a:t>Nitrous oxide</a:t>
            </a:r>
          </a:p>
          <a:p>
            <a:pPr lvl="1" eaLnBrk="1" hangingPunct="1"/>
            <a:r>
              <a:rPr lang="en-US" smtClean="0"/>
              <a:t>Chlorofluorocarbons (CFCs) (Anthropogenic)</a:t>
            </a:r>
          </a:p>
          <a:p>
            <a:pPr eaLnBrk="1" hangingPunct="1"/>
            <a:endParaRPr lang="en-US" smtClean="0"/>
          </a:p>
        </p:txBody>
      </p:sp>
    </p:spTree>
    <p:extLst>
      <p:ext uri="{BB962C8B-B14F-4D97-AF65-F5344CB8AC3E}">
        <p14:creationId xmlns:p14="http://schemas.microsoft.com/office/powerpoint/2010/main" val="624702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acid012"/>
          <p:cNvPicPr>
            <a:picLocks noChangeAspect="1" noChangeArrowheads="1"/>
          </p:cNvPicPr>
          <p:nvPr/>
        </p:nvPicPr>
        <p:blipFill>
          <a:blip r:embed="rId3" cstate="print"/>
          <a:srcRect l="44168" t="10785" r="15939" b="57843"/>
          <a:stretch>
            <a:fillRect/>
          </a:stretch>
        </p:blipFill>
        <p:spPr bwMode="auto">
          <a:xfrm>
            <a:off x="381000" y="1143000"/>
            <a:ext cx="8458200" cy="4833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table 21-1"/>
          <p:cNvPicPr>
            <a:picLocks noChangeAspect="1" noChangeArrowheads="1"/>
          </p:cNvPicPr>
          <p:nvPr/>
        </p:nvPicPr>
        <p:blipFill>
          <a:blip r:embed="rId3" cstate="print"/>
          <a:srcRect/>
          <a:stretch>
            <a:fillRect/>
          </a:stretch>
        </p:blipFill>
        <p:spPr bwMode="auto">
          <a:xfrm>
            <a:off x="228600" y="381000"/>
            <a:ext cx="8686800" cy="59451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contribution greenhouse gases to global warm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399"/>
            <a:ext cx="4419600" cy="48342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33400" y="5562600"/>
            <a:ext cx="7215373" cy="369332"/>
          </a:xfrm>
          <a:prstGeom prst="rect">
            <a:avLst/>
          </a:prstGeom>
          <a:noFill/>
        </p:spPr>
        <p:txBody>
          <a:bodyPr wrap="none" rtlCol="0">
            <a:spAutoFit/>
          </a:bodyPr>
          <a:lstStyle/>
          <a:p>
            <a:r>
              <a:rPr lang="en-US" dirty="0"/>
              <a:t>https://www.epa.gov/ghgemissions/global-greenhouse-gas-emissions-data</a:t>
            </a:r>
          </a:p>
        </p:txBody>
      </p:sp>
      <p:pic>
        <p:nvPicPr>
          <p:cNvPr id="3078" name="Picture 6" descr="Contributions of gases to the greenhouse effec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804998"/>
            <a:ext cx="4292310" cy="3529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72856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ie chart that shows country share of greenhouse gas emission. 30% comes from China, 15% from the United States, 9% from the EU-28, 7% from India, 5% from the Russian Federation, 4% from Japan, and 30% from other countr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89155"/>
            <a:ext cx="4495800" cy="465636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Image result for contribution greenhouse gases to global warm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3724" y="189155"/>
            <a:ext cx="4227600" cy="465636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3400" y="5562600"/>
            <a:ext cx="7215373" cy="369332"/>
          </a:xfrm>
          <a:prstGeom prst="rect">
            <a:avLst/>
          </a:prstGeom>
          <a:noFill/>
        </p:spPr>
        <p:txBody>
          <a:bodyPr wrap="none" rtlCol="0">
            <a:spAutoFit/>
          </a:bodyPr>
          <a:lstStyle/>
          <a:p>
            <a:r>
              <a:rPr lang="en-US" dirty="0"/>
              <a:t>https://www.epa.gov/ghgemissions/global-greenhouse-gas-emissions-data</a:t>
            </a:r>
          </a:p>
        </p:txBody>
      </p:sp>
    </p:spTree>
    <p:extLst>
      <p:ext uri="{BB962C8B-B14F-4D97-AF65-F5344CB8AC3E}">
        <p14:creationId xmlns:p14="http://schemas.microsoft.com/office/powerpoint/2010/main" val="3146910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acid010"/>
          <p:cNvPicPr>
            <a:picLocks noChangeAspect="1" noChangeArrowheads="1"/>
          </p:cNvPicPr>
          <p:nvPr/>
        </p:nvPicPr>
        <p:blipFill>
          <a:blip r:embed="rId2">
            <a:extLst>
              <a:ext uri="{28A0092B-C50C-407E-A947-70E740481C1C}">
                <a14:useLocalDpi xmlns:a14="http://schemas.microsoft.com/office/drawing/2010/main" val="0"/>
              </a:ext>
            </a:extLst>
          </a:blip>
          <a:srcRect l="44879" t="9621" r="15939" b="45282"/>
          <a:stretch>
            <a:fillRect/>
          </a:stretch>
        </p:blipFill>
        <p:spPr bwMode="auto">
          <a:xfrm>
            <a:off x="457200" y="152400"/>
            <a:ext cx="7620000" cy="637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91360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fontScale="90000"/>
          </a:bodyPr>
          <a:lstStyle/>
          <a:p>
            <a:pPr eaLnBrk="1" hangingPunct="1"/>
            <a:r>
              <a:rPr lang="en-US" sz="4000" smtClean="0"/>
              <a:t>Greenhouse Gases are Increasing in the Atmosphere</a:t>
            </a:r>
          </a:p>
        </p:txBody>
      </p:sp>
      <p:sp>
        <p:nvSpPr>
          <p:cNvPr id="20483" name="Rectangle 3"/>
          <p:cNvSpPr>
            <a:spLocks noGrp="1" noChangeArrowheads="1"/>
          </p:cNvSpPr>
          <p:nvPr>
            <p:ph type="body" idx="1"/>
          </p:nvPr>
        </p:nvSpPr>
        <p:spPr>
          <a:xfrm>
            <a:off x="457200" y="1676400"/>
            <a:ext cx="8229600" cy="5181600"/>
          </a:xfrm>
        </p:spPr>
        <p:txBody>
          <a:bodyPr/>
          <a:lstStyle/>
          <a:p>
            <a:pPr eaLnBrk="1" hangingPunct="1">
              <a:lnSpc>
                <a:spcPct val="80000"/>
              </a:lnSpc>
            </a:pPr>
            <a:r>
              <a:rPr lang="en-US" sz="2800" u="sng" dirty="0" smtClean="0"/>
              <a:t>Carbon dioxide</a:t>
            </a:r>
            <a:r>
              <a:rPr lang="en-US" sz="2800" dirty="0" smtClean="0"/>
              <a:t> = most abundant of the greenhouse gases</a:t>
            </a:r>
          </a:p>
          <a:p>
            <a:pPr lvl="1" eaLnBrk="1" hangingPunct="1">
              <a:lnSpc>
                <a:spcPct val="80000"/>
              </a:lnSpc>
            </a:pPr>
            <a:r>
              <a:rPr lang="en-US" sz="2400" dirty="0" smtClean="0"/>
              <a:t>Levels increasing</a:t>
            </a:r>
          </a:p>
          <a:p>
            <a:pPr lvl="1" eaLnBrk="1" hangingPunct="1">
              <a:lnSpc>
                <a:spcPct val="80000"/>
              </a:lnSpc>
            </a:pPr>
            <a:r>
              <a:rPr lang="en-US" sz="2400" dirty="0" smtClean="0"/>
              <a:t>Largely due to increasing use of fossil fuels</a:t>
            </a:r>
          </a:p>
          <a:p>
            <a:pPr eaLnBrk="1" hangingPunct="1">
              <a:lnSpc>
                <a:spcPct val="80000"/>
              </a:lnSpc>
            </a:pPr>
            <a:endParaRPr lang="en-US" sz="2800" dirty="0" smtClean="0"/>
          </a:p>
          <a:p>
            <a:pPr eaLnBrk="1" hangingPunct="1">
              <a:lnSpc>
                <a:spcPct val="80000"/>
              </a:lnSpc>
            </a:pPr>
            <a:r>
              <a:rPr lang="en-US" sz="2800" dirty="0" smtClean="0"/>
              <a:t>Stays in the atmosphere for long periods of time</a:t>
            </a:r>
          </a:p>
          <a:p>
            <a:pPr eaLnBrk="1" hangingPunct="1">
              <a:lnSpc>
                <a:spcPct val="80000"/>
              </a:lnSpc>
            </a:pPr>
            <a:endParaRPr lang="en-US" sz="2800" dirty="0" smtClean="0"/>
          </a:p>
          <a:p>
            <a:pPr eaLnBrk="1" hangingPunct="1">
              <a:lnSpc>
                <a:spcPct val="80000"/>
              </a:lnSpc>
            </a:pPr>
            <a:r>
              <a:rPr lang="en-US" sz="2800" dirty="0" smtClean="0"/>
              <a:t>Projected to double by the end of the century***</a:t>
            </a:r>
          </a:p>
          <a:p>
            <a:pPr eaLnBrk="1" hangingPunct="1">
              <a:lnSpc>
                <a:spcPct val="80000"/>
              </a:lnSpc>
            </a:pPr>
            <a:endParaRPr lang="en-US" sz="2800" dirty="0" smtClean="0"/>
          </a:p>
          <a:p>
            <a:pPr lvl="1" eaLnBrk="1" hangingPunct="1">
              <a:lnSpc>
                <a:spcPct val="80000"/>
              </a:lnSpc>
            </a:pPr>
            <a:endParaRPr lang="en-US" sz="2400" dirty="0" smtClean="0"/>
          </a:p>
          <a:p>
            <a:pPr lvl="1" eaLnBrk="1" hangingPunct="1">
              <a:lnSpc>
                <a:spcPct val="80000"/>
              </a:lnSpc>
            </a:pPr>
            <a:endParaRPr lang="en-US" sz="2400" dirty="0" smtClean="0"/>
          </a:p>
          <a:p>
            <a:pPr eaLnBrk="1" hangingPunct="1">
              <a:lnSpc>
                <a:spcPct val="80000"/>
              </a:lnSpc>
            </a:pPr>
            <a:endParaRPr lang="en-US" sz="2800" dirty="0" smtClean="0"/>
          </a:p>
          <a:p>
            <a:pPr lvl="1" eaLnBrk="1" hangingPunct="1">
              <a:lnSpc>
                <a:spcPct val="80000"/>
              </a:lnSpc>
            </a:pPr>
            <a:endParaRPr lang="en-US" sz="2400" dirty="0" smtClean="0"/>
          </a:p>
          <a:p>
            <a:pPr lvl="1" eaLnBrk="1" hangingPunct="1">
              <a:lnSpc>
                <a:spcPct val="80000"/>
              </a:lnSpc>
            </a:pPr>
            <a:endParaRPr lang="en-US" sz="2400"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Mauna_Loa_Carbon_Dioxide"/>
          <p:cNvPicPr>
            <a:picLocks noChangeAspect="1" noChangeArrowheads="1"/>
          </p:cNvPicPr>
          <p:nvPr/>
        </p:nvPicPr>
        <p:blipFill>
          <a:blip r:embed="rId3" cstate="print"/>
          <a:srcRect/>
          <a:stretch>
            <a:fillRect/>
          </a:stretch>
        </p:blipFill>
        <p:spPr bwMode="auto">
          <a:xfrm>
            <a:off x="0" y="304800"/>
            <a:ext cx="9144000" cy="6248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the Relationship between CO2 and Temperature?</a:t>
            </a:r>
            <a:endParaRPr lang="en-US" dirty="0"/>
          </a:p>
        </p:txBody>
      </p:sp>
      <p:pic>
        <p:nvPicPr>
          <p:cNvPr id="3" name="Picture 2" descr="http://www1.ncdc.noaa.gov/pub/data/cmb/images/indicators/global-temp-and-co2-1880-2009.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524000"/>
            <a:ext cx="6096000" cy="4617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56756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Long term CO2 Trends</a:t>
            </a:r>
            <a:endParaRPr lang="en-US" dirty="0"/>
          </a:p>
        </p:txBody>
      </p:sp>
      <p:pic>
        <p:nvPicPr>
          <p:cNvPr id="6146" name="Picture 2" descr="http://www1.ncdc.noaa.gov/pub/data/cmb/images/indicators/800k-year-co2-concentration.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376" y="1371600"/>
            <a:ext cx="7620000" cy="5172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60090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dirty="0" smtClean="0"/>
              <a:t>CO2 emissions</a:t>
            </a:r>
          </a:p>
        </p:txBody>
      </p:sp>
      <p:pic>
        <p:nvPicPr>
          <p:cNvPr id="7170" name="Picture 2" descr="http://www.epa.gov/climatechange/images/ghgemissions/GlobalGHGEmissionsByCountry.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1524000"/>
            <a:ext cx="4762500" cy="4762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smtClean="0"/>
              <a:t>Carbon Sources vs. Sinks</a:t>
            </a:r>
          </a:p>
        </p:txBody>
      </p:sp>
      <p:sp>
        <p:nvSpPr>
          <p:cNvPr id="21507" name="Rectangle 3"/>
          <p:cNvSpPr>
            <a:spLocks noGrp="1" noChangeArrowheads="1"/>
          </p:cNvSpPr>
          <p:nvPr>
            <p:ph type="body" idx="1"/>
          </p:nvPr>
        </p:nvSpPr>
        <p:spPr/>
        <p:txBody>
          <a:bodyPr/>
          <a:lstStyle/>
          <a:p>
            <a:pPr eaLnBrk="1" hangingPunct="1"/>
            <a:r>
              <a:rPr lang="en-US" u="sng" smtClean="0"/>
              <a:t>Source</a:t>
            </a:r>
            <a:r>
              <a:rPr lang="en-US" smtClean="0"/>
              <a:t> = processes that contribute CO2 to the atmosphere</a:t>
            </a:r>
          </a:p>
          <a:p>
            <a:pPr eaLnBrk="1" hangingPunct="1"/>
            <a:endParaRPr lang="en-US" smtClean="0"/>
          </a:p>
          <a:p>
            <a:pPr eaLnBrk="1" hangingPunct="1"/>
            <a:endParaRPr lang="en-US" smtClean="0"/>
          </a:p>
          <a:p>
            <a:pPr eaLnBrk="1" hangingPunct="1"/>
            <a:r>
              <a:rPr lang="en-US" u="sng" smtClean="0"/>
              <a:t>Sinks</a:t>
            </a:r>
            <a:r>
              <a:rPr lang="en-US" smtClean="0"/>
              <a:t> = processes that remove CO2 from the atmosphere</a:t>
            </a:r>
          </a:p>
          <a:p>
            <a:pPr eaLnBrk="1" hangingPunct="1">
              <a:buFontTx/>
              <a:buNone/>
            </a:pPr>
            <a:endParaRPr lang="en-US" smtClean="0"/>
          </a:p>
        </p:txBody>
      </p:sp>
      <p:sp>
        <p:nvSpPr>
          <p:cNvPr id="119812" name="Text Box 4"/>
          <p:cNvSpPr txBox="1">
            <a:spLocks noChangeArrowheads="1"/>
          </p:cNvSpPr>
          <p:nvPr/>
        </p:nvSpPr>
        <p:spPr bwMode="auto">
          <a:xfrm>
            <a:off x="762000" y="6019800"/>
            <a:ext cx="7715250" cy="396875"/>
          </a:xfrm>
          <a:prstGeom prst="rect">
            <a:avLst/>
          </a:prstGeom>
          <a:noFill/>
          <a:ln w="9525">
            <a:noFill/>
            <a:miter lim="800000"/>
            <a:headEnd/>
            <a:tailEnd/>
          </a:ln>
        </p:spPr>
        <p:txBody>
          <a:bodyPr wrap="none">
            <a:spAutoFit/>
          </a:bodyPr>
          <a:lstStyle/>
          <a:p>
            <a:r>
              <a:rPr lang="en-US" sz="2000">
                <a:solidFill>
                  <a:srgbClr val="CC3300"/>
                </a:solidFill>
              </a:rPr>
              <a:t>Important implications for global management of CO2 and warming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98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mage result for carbon sources and sink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28600"/>
            <a:ext cx="8001000" cy="6184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63061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Image result for carbon sources and sin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729" y="1295400"/>
            <a:ext cx="8821271"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10214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0"/>
            <a:ext cx="8229600" cy="1143000"/>
          </a:xfrm>
        </p:spPr>
        <p:txBody>
          <a:bodyPr/>
          <a:lstStyle/>
          <a:p>
            <a:pPr eaLnBrk="1" hangingPunct="1"/>
            <a:r>
              <a:rPr lang="en-US" smtClean="0"/>
              <a:t>Methane</a:t>
            </a:r>
          </a:p>
        </p:txBody>
      </p:sp>
      <p:sp>
        <p:nvSpPr>
          <p:cNvPr id="23555" name="Rectangle 3"/>
          <p:cNvSpPr>
            <a:spLocks noGrp="1" noChangeArrowheads="1"/>
          </p:cNvSpPr>
          <p:nvPr>
            <p:ph type="body" idx="1"/>
          </p:nvPr>
        </p:nvSpPr>
        <p:spPr>
          <a:xfrm>
            <a:off x="457200" y="1066800"/>
            <a:ext cx="8229600" cy="5059363"/>
          </a:xfrm>
        </p:spPr>
        <p:txBody>
          <a:bodyPr/>
          <a:lstStyle/>
          <a:p>
            <a:pPr lvl="1" eaLnBrk="1" hangingPunct="1">
              <a:lnSpc>
                <a:spcPct val="90000"/>
              </a:lnSpc>
            </a:pPr>
            <a:endParaRPr lang="en-US" smtClean="0"/>
          </a:p>
          <a:p>
            <a:pPr eaLnBrk="1" hangingPunct="1">
              <a:lnSpc>
                <a:spcPct val="90000"/>
              </a:lnSpc>
            </a:pPr>
            <a:r>
              <a:rPr lang="en-US" smtClean="0"/>
              <a:t>More efficient at absorbing heat than CO2</a:t>
            </a:r>
          </a:p>
          <a:p>
            <a:pPr eaLnBrk="1" hangingPunct="1">
              <a:lnSpc>
                <a:spcPct val="90000"/>
              </a:lnSpc>
            </a:pPr>
            <a:endParaRPr lang="en-US" smtClean="0"/>
          </a:p>
          <a:p>
            <a:pPr eaLnBrk="1" hangingPunct="1">
              <a:lnSpc>
                <a:spcPct val="90000"/>
              </a:lnSpc>
            </a:pPr>
            <a:r>
              <a:rPr lang="en-US" smtClean="0"/>
              <a:t>Less persistent in the environment</a:t>
            </a:r>
          </a:p>
          <a:p>
            <a:pPr eaLnBrk="1" hangingPunct="1">
              <a:lnSpc>
                <a:spcPct val="90000"/>
              </a:lnSpc>
            </a:pPr>
            <a:endParaRPr lang="en-US" smtClean="0"/>
          </a:p>
          <a:p>
            <a:pPr eaLnBrk="1" hangingPunct="1">
              <a:lnSpc>
                <a:spcPct val="90000"/>
              </a:lnSpc>
            </a:pPr>
            <a:r>
              <a:rPr lang="en-US" smtClean="0"/>
              <a:t>Changes in agricultural practices and pollution control</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381000"/>
            <a:ext cx="7772400" cy="762000"/>
          </a:xfrm>
        </p:spPr>
        <p:txBody>
          <a:bodyPr/>
          <a:lstStyle/>
          <a:p>
            <a:r>
              <a:rPr lang="en-US" b="1" smtClean="0">
                <a:solidFill>
                  <a:schemeClr val="tx1"/>
                </a:solidFill>
              </a:rPr>
              <a:t>Sources of Methane</a:t>
            </a:r>
          </a:p>
        </p:txBody>
      </p:sp>
      <p:sp>
        <p:nvSpPr>
          <p:cNvPr id="24579" name="Rectangle 3"/>
          <p:cNvSpPr>
            <a:spLocks noGrp="1" noChangeArrowheads="1"/>
          </p:cNvSpPr>
          <p:nvPr>
            <p:ph type="body" idx="1"/>
          </p:nvPr>
        </p:nvSpPr>
        <p:spPr>
          <a:xfrm>
            <a:off x="685800" y="1447800"/>
            <a:ext cx="7772400" cy="4114800"/>
          </a:xfrm>
        </p:spPr>
        <p:txBody>
          <a:bodyPr>
            <a:normAutofit/>
          </a:bodyPr>
          <a:lstStyle/>
          <a:p>
            <a:pPr>
              <a:lnSpc>
                <a:spcPct val="90000"/>
              </a:lnSpc>
            </a:pPr>
            <a:r>
              <a:rPr lang="en-US" sz="2800" dirty="0" smtClean="0"/>
              <a:t>Anaerobic digestion</a:t>
            </a:r>
          </a:p>
          <a:p>
            <a:pPr>
              <a:lnSpc>
                <a:spcPct val="90000"/>
              </a:lnSpc>
            </a:pPr>
            <a:r>
              <a:rPr lang="en-US" sz="2800" dirty="0" smtClean="0">
                <a:sym typeface="Wingdings" pitchFamily="2" charset="2"/>
              </a:rPr>
              <a:t>Wetlands produce “Swamp gas” i.e. methane</a:t>
            </a:r>
          </a:p>
          <a:p>
            <a:pPr>
              <a:lnSpc>
                <a:spcPct val="90000"/>
              </a:lnSpc>
            </a:pPr>
            <a:r>
              <a:rPr lang="en-US" sz="2800" dirty="0" smtClean="0">
                <a:sym typeface="Wingdings" pitchFamily="2" charset="2"/>
              </a:rPr>
              <a:t>So new wetlands (hydro dams, rice paddies) contribute CH</a:t>
            </a:r>
            <a:r>
              <a:rPr lang="en-US" sz="2800" baseline="-25000" dirty="0" smtClean="0">
                <a:sym typeface="Wingdings" pitchFamily="2" charset="2"/>
              </a:rPr>
              <a:t>4</a:t>
            </a:r>
            <a:r>
              <a:rPr lang="en-US" sz="2800" dirty="0" smtClean="0">
                <a:sym typeface="Wingdings" pitchFamily="2" charset="2"/>
              </a:rPr>
              <a:t> (but presumably, drained wetlands produce less!)</a:t>
            </a:r>
          </a:p>
          <a:p>
            <a:pPr>
              <a:lnSpc>
                <a:spcPct val="90000"/>
              </a:lnSpc>
            </a:pPr>
            <a:r>
              <a:rPr lang="en-US" sz="2800" dirty="0" smtClean="0">
                <a:sym typeface="Wingdings" pitchFamily="2" charset="2"/>
              </a:rPr>
              <a:t>Net increase in ruminants.</a:t>
            </a:r>
          </a:p>
          <a:p>
            <a:pPr>
              <a:lnSpc>
                <a:spcPct val="90000"/>
              </a:lnSpc>
            </a:pPr>
            <a:r>
              <a:rPr lang="en-US" sz="2800" dirty="0" smtClean="0"/>
              <a:t>Fossil fuels.</a:t>
            </a:r>
          </a:p>
          <a:p>
            <a:pPr>
              <a:lnSpc>
                <a:spcPct val="90000"/>
              </a:lnSpc>
            </a:pPr>
            <a:r>
              <a:rPr lang="en-US" sz="2800" dirty="0" smtClean="0"/>
              <a:t>CH</a:t>
            </a:r>
            <a:r>
              <a:rPr lang="en-US" sz="2800" baseline="-25000" dirty="0" smtClean="0"/>
              <a:t>4</a:t>
            </a:r>
            <a:r>
              <a:rPr lang="en-US" sz="2800" dirty="0" smtClean="0"/>
              <a:t> accumulation accelerated after WWII, but is now decreasing.</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b="1" smtClean="0">
                <a:solidFill>
                  <a:schemeClr val="tx1"/>
                </a:solidFill>
              </a:rPr>
              <a:t>Nitrous Oxide N</a:t>
            </a:r>
            <a:r>
              <a:rPr lang="en-US" b="1" baseline="-25000" smtClean="0">
                <a:solidFill>
                  <a:schemeClr val="tx1"/>
                </a:solidFill>
              </a:rPr>
              <a:t>2</a:t>
            </a:r>
            <a:r>
              <a:rPr lang="en-US" b="1" smtClean="0">
                <a:solidFill>
                  <a:schemeClr val="tx1"/>
                </a:solidFill>
              </a:rPr>
              <a:t>O</a:t>
            </a:r>
          </a:p>
        </p:txBody>
      </p:sp>
      <p:sp>
        <p:nvSpPr>
          <p:cNvPr id="25603" name="Rectangle 3"/>
          <p:cNvSpPr>
            <a:spLocks noGrp="1" noChangeArrowheads="1"/>
          </p:cNvSpPr>
          <p:nvPr>
            <p:ph type="body" idx="1"/>
          </p:nvPr>
        </p:nvSpPr>
        <p:spPr/>
        <p:txBody>
          <a:bodyPr/>
          <a:lstStyle/>
          <a:p>
            <a:r>
              <a:rPr lang="en-US" dirty="0" smtClean="0"/>
              <a:t>296 x more potent than CO</a:t>
            </a:r>
            <a:r>
              <a:rPr lang="en-US" baseline="-25000" dirty="0" smtClean="0"/>
              <a:t>2</a:t>
            </a:r>
            <a:r>
              <a:rPr lang="en-US" dirty="0" smtClean="0"/>
              <a:t>, per molecule</a:t>
            </a:r>
          </a:p>
          <a:p>
            <a:r>
              <a:rPr lang="en-US" dirty="0" smtClean="0"/>
              <a:t>Accumulating since ~300 years ago</a:t>
            </a:r>
          </a:p>
          <a:p>
            <a:r>
              <a:rPr lang="en-US" dirty="0" smtClean="0"/>
              <a:t>Eventually rises to stratosphere where it decomposes to N2 + O</a:t>
            </a:r>
          </a:p>
        </p:txBody>
      </p:sp>
      <p:pic>
        <p:nvPicPr>
          <p:cNvPr id="25604" name="Picture 5" descr="Nitrous oxide - space-filling model">
            <a:hlinkClick r:id="rId3" tooltip="Nitrous oxide - space-filling model"/>
          </p:cNvPr>
          <p:cNvPicPr>
            <a:picLocks noChangeAspect="1" noChangeArrowheads="1"/>
          </p:cNvPicPr>
          <p:nvPr/>
        </p:nvPicPr>
        <p:blipFill>
          <a:blip r:embed="rId4" cstate="print"/>
          <a:srcRect/>
          <a:stretch>
            <a:fillRect/>
          </a:stretch>
        </p:blipFill>
        <p:spPr bwMode="auto">
          <a:xfrm>
            <a:off x="6477000" y="5257800"/>
            <a:ext cx="1428750" cy="1047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b="1" smtClean="0">
                <a:solidFill>
                  <a:schemeClr val="tx1"/>
                </a:solidFill>
              </a:rPr>
              <a:t>Sources of N</a:t>
            </a:r>
            <a:r>
              <a:rPr lang="en-US" b="1" baseline="-25000" smtClean="0">
                <a:solidFill>
                  <a:schemeClr val="tx1"/>
                </a:solidFill>
              </a:rPr>
              <a:t>2</a:t>
            </a:r>
            <a:r>
              <a:rPr lang="en-US" b="1" smtClean="0">
                <a:solidFill>
                  <a:schemeClr val="tx1"/>
                </a:solidFill>
              </a:rPr>
              <a:t>O</a:t>
            </a:r>
          </a:p>
        </p:txBody>
      </p:sp>
      <p:sp>
        <p:nvSpPr>
          <p:cNvPr id="26627" name="Rectangle 3"/>
          <p:cNvSpPr>
            <a:spLocks noGrp="1" noChangeArrowheads="1"/>
          </p:cNvSpPr>
          <p:nvPr>
            <p:ph type="body" idx="1"/>
          </p:nvPr>
        </p:nvSpPr>
        <p:spPr>
          <a:xfrm>
            <a:off x="685800" y="1676400"/>
            <a:ext cx="7772400" cy="4114800"/>
          </a:xfrm>
        </p:spPr>
        <p:txBody>
          <a:bodyPr/>
          <a:lstStyle/>
          <a:p>
            <a:r>
              <a:rPr lang="en-US" sz="2800" smtClean="0"/>
              <a:t>Main sources from the N cycle:</a:t>
            </a:r>
          </a:p>
          <a:p>
            <a:pPr lvl="1"/>
            <a:r>
              <a:rPr lang="en-US" sz="2400" smtClean="0"/>
              <a:t>Denitrification, NO</a:t>
            </a:r>
            <a:r>
              <a:rPr lang="en-US" sz="2400" baseline="-25000" smtClean="0"/>
              <a:t>3</a:t>
            </a:r>
            <a:r>
              <a:rPr lang="en-US" sz="2400" smtClean="0"/>
              <a:t>- </a:t>
            </a:r>
            <a:r>
              <a:rPr lang="en-US" sz="2400" smtClean="0">
                <a:sym typeface="Wingdings" pitchFamily="2" charset="2"/>
              </a:rPr>
              <a:t> N</a:t>
            </a:r>
            <a:r>
              <a:rPr lang="en-US" sz="2400" baseline="-25000" smtClean="0">
                <a:sym typeface="Wingdings" pitchFamily="2" charset="2"/>
              </a:rPr>
              <a:t>2</a:t>
            </a:r>
            <a:endParaRPr lang="en-US" sz="2400" smtClean="0"/>
          </a:p>
          <a:p>
            <a:pPr lvl="1"/>
            <a:r>
              <a:rPr lang="en-US" sz="2400" smtClean="0"/>
              <a:t>Nitrification, NH</a:t>
            </a:r>
            <a:r>
              <a:rPr lang="en-US" sz="2400" baseline="-25000" smtClean="0"/>
              <a:t>4</a:t>
            </a:r>
            <a:r>
              <a:rPr lang="en-US" sz="2400" smtClean="0"/>
              <a:t> </a:t>
            </a:r>
            <a:r>
              <a:rPr lang="en-US" sz="2400" smtClean="0">
                <a:sym typeface="Wingdings" pitchFamily="2" charset="2"/>
              </a:rPr>
              <a:t> NO</a:t>
            </a:r>
            <a:r>
              <a:rPr lang="en-US" sz="2400" baseline="-25000" smtClean="0">
                <a:sym typeface="Wingdings" pitchFamily="2" charset="2"/>
              </a:rPr>
              <a:t>3</a:t>
            </a:r>
            <a:endParaRPr lang="en-US" sz="2400" smtClean="0"/>
          </a:p>
          <a:p>
            <a:pPr lvl="1"/>
            <a:r>
              <a:rPr lang="en-US" sz="2400" smtClean="0"/>
              <a:t>Our acceleration of the N cycle likely the largest anthropogenic contribution</a:t>
            </a:r>
          </a:p>
          <a:p>
            <a:r>
              <a:rPr lang="en-US" sz="2800" smtClean="0"/>
              <a:t>Burning Biomass or coal (which have fuel N)</a:t>
            </a:r>
          </a:p>
          <a:p>
            <a:r>
              <a:rPr lang="en-US" sz="2800" smtClean="0"/>
              <a:t>Regular combustion and NO can eventually produce N</a:t>
            </a:r>
            <a:r>
              <a:rPr lang="en-US" sz="2800" baseline="-25000" smtClean="0"/>
              <a:t>2</a:t>
            </a:r>
            <a:r>
              <a:rPr lang="en-US" sz="2800" smtClean="0"/>
              <a:t>O through catalytic converters</a:t>
            </a:r>
          </a:p>
          <a:p>
            <a:pPr>
              <a:buFontTx/>
              <a:buNone/>
            </a:pPr>
            <a:endParaRPr lang="en-US" sz="280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685800" y="228600"/>
            <a:ext cx="77724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n-US" smtClean="0"/>
              <a:t>Solar Influx and balance</a:t>
            </a:r>
          </a:p>
        </p:txBody>
      </p:sp>
      <p:pic>
        <p:nvPicPr>
          <p:cNvPr id="3" name="Picture 4" descr="Fig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381000" y="1219200"/>
            <a:ext cx="8077200" cy="42068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 Box 5"/>
          <p:cNvSpPr txBox="1">
            <a:spLocks noChangeArrowheads="1"/>
          </p:cNvSpPr>
          <p:nvPr/>
        </p:nvSpPr>
        <p:spPr bwMode="auto">
          <a:xfrm>
            <a:off x="533400" y="5638800"/>
            <a:ext cx="816927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pitchFamily="18" charset="0"/>
              </a:defRPr>
            </a:lvl1pPr>
            <a:lvl2pPr marL="742950" indent="-285750">
              <a:spcBef>
                <a:spcPct val="20000"/>
              </a:spcBef>
              <a:buChar char="–"/>
              <a:defRPr sz="2800">
                <a:solidFill>
                  <a:schemeClr val="tx1"/>
                </a:solidFill>
                <a:latin typeface="Times" pitchFamily="18" charset="0"/>
              </a:defRPr>
            </a:lvl2pPr>
            <a:lvl3pPr marL="1143000" indent="-228600">
              <a:spcBef>
                <a:spcPct val="20000"/>
              </a:spcBef>
              <a:buChar char="•"/>
              <a:defRPr sz="2400">
                <a:solidFill>
                  <a:schemeClr val="tx1"/>
                </a:solidFill>
                <a:latin typeface="Times" pitchFamily="18" charset="0"/>
              </a:defRPr>
            </a:lvl3pPr>
            <a:lvl4pPr marL="1600200" indent="-228600">
              <a:spcBef>
                <a:spcPct val="20000"/>
              </a:spcBef>
              <a:buChar char="–"/>
              <a:defRPr sz="2000">
                <a:solidFill>
                  <a:schemeClr val="tx1"/>
                </a:solidFill>
                <a:latin typeface="Times" pitchFamily="18" charset="0"/>
              </a:defRPr>
            </a:lvl4pPr>
            <a:lvl5pPr marL="2057400" indent="-228600">
              <a:spcBef>
                <a:spcPct val="20000"/>
              </a:spcBef>
              <a:buChar char="»"/>
              <a:defRPr sz="2000">
                <a:solidFill>
                  <a:schemeClr val="tx1"/>
                </a:solidFill>
                <a:latin typeface="Times" pitchFamily="18" charset="0"/>
              </a:defRPr>
            </a:lvl5pPr>
            <a:lvl6pPr marL="2514600" indent="-228600" eaLnBrk="0" fontAlgn="base" hangingPunct="0">
              <a:spcBef>
                <a:spcPct val="20000"/>
              </a:spcBef>
              <a:spcAft>
                <a:spcPct val="0"/>
              </a:spcAft>
              <a:buChar char="»"/>
              <a:defRPr sz="2000">
                <a:solidFill>
                  <a:schemeClr val="tx1"/>
                </a:solidFill>
                <a:latin typeface="Times" pitchFamily="18" charset="0"/>
              </a:defRPr>
            </a:lvl6pPr>
            <a:lvl7pPr marL="2971800" indent="-228600" eaLnBrk="0" fontAlgn="base" hangingPunct="0">
              <a:spcBef>
                <a:spcPct val="20000"/>
              </a:spcBef>
              <a:spcAft>
                <a:spcPct val="0"/>
              </a:spcAft>
              <a:buChar char="»"/>
              <a:defRPr sz="2000">
                <a:solidFill>
                  <a:schemeClr val="tx1"/>
                </a:solidFill>
                <a:latin typeface="Times" pitchFamily="18" charset="0"/>
              </a:defRPr>
            </a:lvl7pPr>
            <a:lvl8pPr marL="3429000" indent="-228600" eaLnBrk="0" fontAlgn="base" hangingPunct="0">
              <a:spcBef>
                <a:spcPct val="20000"/>
              </a:spcBef>
              <a:spcAft>
                <a:spcPct val="0"/>
              </a:spcAft>
              <a:buChar char="»"/>
              <a:defRPr sz="2000">
                <a:solidFill>
                  <a:schemeClr val="tx1"/>
                </a:solidFill>
                <a:latin typeface="Times" pitchFamily="18" charset="0"/>
              </a:defRPr>
            </a:lvl8pPr>
            <a:lvl9pPr marL="3886200" indent="-228600" eaLnBrk="0" fontAlgn="base" hangingPunct="0">
              <a:spcBef>
                <a:spcPct val="20000"/>
              </a:spcBef>
              <a:spcAft>
                <a:spcPct val="0"/>
              </a:spcAft>
              <a:buChar char="»"/>
              <a:defRPr sz="2000">
                <a:solidFill>
                  <a:schemeClr val="tx1"/>
                </a:solidFill>
                <a:latin typeface="Times" pitchFamily="18" charset="0"/>
              </a:defRPr>
            </a:lvl9pPr>
          </a:lstStyle>
          <a:p>
            <a:pPr>
              <a:spcBef>
                <a:spcPct val="0"/>
              </a:spcBef>
              <a:buFontTx/>
              <a:buNone/>
            </a:pPr>
            <a:r>
              <a:rPr lang="en-US" altLang="en-US" sz="2400"/>
              <a:t>Make a list of 6 factors that need to be considered for climate change.  Indicate if heating or cooling will occur.</a:t>
            </a:r>
          </a:p>
        </p:txBody>
      </p:sp>
    </p:spTree>
    <p:extLst>
      <p:ext uri="{BB962C8B-B14F-4D97-AF65-F5344CB8AC3E}">
        <p14:creationId xmlns:p14="http://schemas.microsoft.com/office/powerpoint/2010/main" val="3330259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lstStyle/>
          <a:p>
            <a:r>
              <a:rPr lang="en-US" dirty="0"/>
              <a:t>Soot and carbon black</a:t>
            </a:r>
          </a:p>
        </p:txBody>
      </p:sp>
      <p:sp>
        <p:nvSpPr>
          <p:cNvPr id="331779" name="Rectangle 3"/>
          <p:cNvSpPr>
            <a:spLocks noGrp="1" noChangeArrowheads="1"/>
          </p:cNvSpPr>
          <p:nvPr>
            <p:ph type="body" idx="1"/>
          </p:nvPr>
        </p:nvSpPr>
        <p:spPr/>
        <p:txBody>
          <a:bodyPr/>
          <a:lstStyle/>
          <a:p>
            <a:r>
              <a:rPr lang="en-US" dirty="0"/>
              <a:t>In the atmosphere, its black surface does absorb light, and so heats up—increased atmospheric </a:t>
            </a:r>
            <a:r>
              <a:rPr lang="en-US" dirty="0" smtClean="0"/>
              <a:t>warming</a:t>
            </a:r>
          </a:p>
          <a:p>
            <a:endParaRPr lang="en-US" dirty="0"/>
          </a:p>
          <a:p>
            <a:r>
              <a:rPr lang="en-US" dirty="0"/>
              <a:t>But it shades the ground—decreased local temperatures!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2500" name="Picture 4" descr="acid016"/>
          <p:cNvPicPr>
            <a:picLocks noChangeAspect="1" noChangeArrowheads="1"/>
          </p:cNvPicPr>
          <p:nvPr/>
        </p:nvPicPr>
        <p:blipFill>
          <a:blip r:embed="rId3" cstate="print"/>
          <a:srcRect l="6845" t="35294" r="52083" b="24510"/>
          <a:stretch>
            <a:fillRect/>
          </a:stretch>
        </p:blipFill>
        <p:spPr bwMode="auto">
          <a:xfrm>
            <a:off x="228600" y="304800"/>
            <a:ext cx="8534400" cy="6069013"/>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685800" y="609600"/>
            <a:ext cx="77724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n-US" smtClean="0"/>
              <a:t>Atmospheric cooling</a:t>
            </a:r>
          </a:p>
        </p:txBody>
      </p:sp>
      <p:sp>
        <p:nvSpPr>
          <p:cNvPr id="3" name="Rectangle 3"/>
          <p:cNvSpPr txBox="1">
            <a:spLocks noChangeArrowheads="1"/>
          </p:cNvSpPr>
          <p:nvPr/>
        </p:nvSpPr>
        <p:spPr>
          <a:xfrm>
            <a:off x="685800" y="1981200"/>
            <a:ext cx="7772400" cy="41148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en-US" smtClean="0"/>
              <a:t>Some emissions and atmospheric effects also cool the earth.</a:t>
            </a:r>
          </a:p>
        </p:txBody>
      </p:sp>
    </p:spTree>
    <p:extLst>
      <p:ext uri="{BB962C8B-B14F-4D97-AF65-F5344CB8AC3E}">
        <p14:creationId xmlns:p14="http://schemas.microsoft.com/office/powerpoint/2010/main" val="18216305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lautaro-south-patagonian-ice-ca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0"/>
            <a:ext cx="8869680" cy="554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4"/>
          <p:cNvSpPr txBox="1">
            <a:spLocks noChangeArrowheads="1"/>
          </p:cNvSpPr>
          <p:nvPr/>
        </p:nvSpPr>
        <p:spPr>
          <a:xfrm>
            <a:off x="533400" y="2743200"/>
            <a:ext cx="8382000" cy="30480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lnSpc>
                <a:spcPct val="90000"/>
              </a:lnSpc>
            </a:pPr>
            <a:r>
              <a:rPr lang="en-US" altLang="en-US" b="1" smtClean="0">
                <a:solidFill>
                  <a:srgbClr val="FF3300"/>
                </a:solidFill>
              </a:rPr>
              <a:t>Albedo -</a:t>
            </a:r>
            <a:r>
              <a:rPr lang="en-US" altLang="en-US" b="1" smtClean="0"/>
              <a:t> </a:t>
            </a:r>
            <a:r>
              <a:rPr lang="en-US" altLang="en-US" b="1" smtClean="0">
                <a:solidFill>
                  <a:srgbClr val="006600"/>
                </a:solidFill>
              </a:rPr>
              <a:t>Reflectivity</a:t>
            </a:r>
          </a:p>
          <a:p>
            <a:pPr lvl="2">
              <a:lnSpc>
                <a:spcPct val="90000"/>
              </a:lnSpc>
            </a:pPr>
            <a:r>
              <a:rPr lang="en-US" altLang="en-US" b="1" smtClean="0">
                <a:solidFill>
                  <a:srgbClr val="006600"/>
                </a:solidFill>
              </a:rPr>
              <a:t>Fresh clean snow 	reflected.	90%</a:t>
            </a:r>
          </a:p>
          <a:p>
            <a:pPr lvl="2">
              <a:lnSpc>
                <a:spcPct val="90000"/>
              </a:lnSpc>
            </a:pPr>
            <a:r>
              <a:rPr lang="en-US" altLang="en-US" b="1" smtClean="0">
                <a:solidFill>
                  <a:srgbClr val="006600"/>
                </a:solidFill>
              </a:rPr>
              <a:t>Water (low sun)			50 – 80%</a:t>
            </a:r>
          </a:p>
          <a:p>
            <a:pPr lvl="2">
              <a:lnSpc>
                <a:spcPct val="90000"/>
              </a:lnSpc>
            </a:pPr>
            <a:r>
              <a:rPr lang="en-US" altLang="en-US" b="1" smtClean="0">
                <a:solidFill>
                  <a:srgbClr val="006600"/>
                </a:solidFill>
              </a:rPr>
              <a:t>Water (sun overhead)		5%</a:t>
            </a:r>
          </a:p>
          <a:p>
            <a:pPr lvl="2">
              <a:lnSpc>
                <a:spcPct val="90000"/>
              </a:lnSpc>
            </a:pPr>
            <a:r>
              <a:rPr lang="en-US" altLang="en-US" b="1" smtClean="0">
                <a:solidFill>
                  <a:srgbClr val="006600"/>
                </a:solidFill>
              </a:rPr>
              <a:t>Forest				5 – 10%</a:t>
            </a:r>
          </a:p>
          <a:p>
            <a:pPr lvl="2">
              <a:lnSpc>
                <a:spcPct val="90000"/>
              </a:lnSpc>
            </a:pPr>
            <a:r>
              <a:rPr lang="en-US" altLang="en-US" b="1" smtClean="0">
                <a:solidFill>
                  <a:srgbClr val="006600"/>
                </a:solidFill>
              </a:rPr>
              <a:t>Dark soil 				3%</a:t>
            </a:r>
          </a:p>
          <a:p>
            <a:pPr lvl="2">
              <a:lnSpc>
                <a:spcPct val="90000"/>
              </a:lnSpc>
            </a:pPr>
            <a:r>
              <a:rPr lang="en-US" altLang="en-US" b="1" smtClean="0">
                <a:solidFill>
                  <a:srgbClr val="006600"/>
                </a:solidFill>
              </a:rPr>
              <a:t>Net average of earth 		30%</a:t>
            </a:r>
            <a:endParaRPr lang="en-US" altLang="en-US" b="1" dirty="0" smtClean="0">
              <a:solidFill>
                <a:srgbClr val="006600"/>
              </a:solidFill>
            </a:endParaRPr>
          </a:p>
        </p:txBody>
      </p:sp>
    </p:spTree>
    <p:extLst>
      <p:ext uri="{BB962C8B-B14F-4D97-AF65-F5344CB8AC3E}">
        <p14:creationId xmlns:p14="http://schemas.microsoft.com/office/powerpoint/2010/main" val="25697472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685800" y="609600"/>
            <a:ext cx="77724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n-US" smtClean="0"/>
              <a:t>Sulfate aerosols</a:t>
            </a:r>
          </a:p>
        </p:txBody>
      </p:sp>
      <p:sp>
        <p:nvSpPr>
          <p:cNvPr id="3" name="Rectangle 3"/>
          <p:cNvSpPr txBox="1">
            <a:spLocks noChangeArrowheads="1"/>
          </p:cNvSpPr>
          <p:nvPr/>
        </p:nvSpPr>
        <p:spPr>
          <a:xfrm>
            <a:off x="685800" y="1981200"/>
            <a:ext cx="7772400" cy="41148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altLang="en-US" sz="2800" smtClean="0"/>
              <a:t>Highly reflective of incoming light—raise world’s albedo</a:t>
            </a:r>
          </a:p>
          <a:p>
            <a:pPr>
              <a:lnSpc>
                <a:spcPct val="90000"/>
              </a:lnSpc>
            </a:pPr>
            <a:r>
              <a:rPr lang="en-US" altLang="en-US" sz="2800" smtClean="0"/>
              <a:t>Water, H</a:t>
            </a:r>
            <a:r>
              <a:rPr lang="en-US" altLang="en-US" sz="2800" baseline="-25000" smtClean="0"/>
              <a:t>2</a:t>
            </a:r>
            <a:r>
              <a:rPr lang="en-US" altLang="en-US" sz="2800" smtClean="0"/>
              <a:t>SO</a:t>
            </a:r>
            <a:r>
              <a:rPr lang="en-US" altLang="en-US" sz="2800" baseline="-25000" smtClean="0"/>
              <a:t>4</a:t>
            </a:r>
            <a:r>
              <a:rPr lang="en-US" altLang="en-US" sz="2800" smtClean="0"/>
              <a:t>, Ammonium salts do not absorb light</a:t>
            </a:r>
          </a:p>
          <a:p>
            <a:pPr>
              <a:lnSpc>
                <a:spcPct val="90000"/>
              </a:lnSpc>
            </a:pPr>
            <a:r>
              <a:rPr lang="en-US" altLang="en-US" sz="2800" smtClean="0"/>
              <a:t>Removed by rain, so relatively short residence time</a:t>
            </a:r>
          </a:p>
          <a:p>
            <a:pPr>
              <a:lnSpc>
                <a:spcPct val="90000"/>
              </a:lnSpc>
            </a:pPr>
            <a:r>
              <a:rPr lang="en-US" altLang="en-US" sz="2800" smtClean="0"/>
              <a:t>Ratio of SO</a:t>
            </a:r>
            <a:r>
              <a:rPr lang="en-US" altLang="en-US" sz="2800" baseline="-25000" smtClean="0"/>
              <a:t>2</a:t>
            </a:r>
            <a:r>
              <a:rPr lang="en-US" altLang="en-US" sz="2800" smtClean="0"/>
              <a:t> to CO</a:t>
            </a:r>
            <a:r>
              <a:rPr lang="en-US" altLang="en-US" sz="2800" baseline="-25000" smtClean="0"/>
              <a:t>2</a:t>
            </a:r>
            <a:r>
              <a:rPr lang="en-US" altLang="en-US" sz="2800" smtClean="0"/>
              <a:t> emissions has dropped from 2.2% pre WWII to 1.1 % --switch from coal to oil an gas</a:t>
            </a:r>
          </a:p>
        </p:txBody>
      </p:sp>
    </p:spTree>
    <p:extLst>
      <p:ext uri="{BB962C8B-B14F-4D97-AF65-F5344CB8AC3E}">
        <p14:creationId xmlns:p14="http://schemas.microsoft.com/office/powerpoint/2010/main" val="8604070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acid015"/>
          <p:cNvPicPr>
            <a:picLocks noChangeAspect="1" noChangeArrowheads="1"/>
          </p:cNvPicPr>
          <p:nvPr/>
        </p:nvPicPr>
        <p:blipFill>
          <a:blip r:embed="rId2">
            <a:extLst>
              <a:ext uri="{28A0092B-C50C-407E-A947-70E740481C1C}">
                <a14:useLocalDpi xmlns:a14="http://schemas.microsoft.com/office/drawing/2010/main" val="0"/>
              </a:ext>
            </a:extLst>
          </a:blip>
          <a:srcRect l="20081" t="55882" r="42876" b="5882"/>
          <a:stretch>
            <a:fillRect/>
          </a:stretch>
        </p:blipFill>
        <p:spPr bwMode="auto">
          <a:xfrm>
            <a:off x="609600" y="381000"/>
            <a:ext cx="7696200" cy="577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11144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p:cNvSpPr>
            <a:spLocks noGrp="1" noChangeArrowheads="1"/>
          </p:cNvSpPr>
          <p:nvPr>
            <p:ph type="title"/>
          </p:nvPr>
        </p:nvSpPr>
        <p:spPr/>
        <p:txBody>
          <a:bodyPr/>
          <a:lstStyle/>
          <a:p>
            <a:r>
              <a:rPr lang="en-US" dirty="0"/>
              <a:t>Feedback loops</a:t>
            </a:r>
          </a:p>
        </p:txBody>
      </p:sp>
      <p:sp>
        <p:nvSpPr>
          <p:cNvPr id="327683" name="Rectangle 3"/>
          <p:cNvSpPr>
            <a:spLocks noGrp="1" noChangeArrowheads="1"/>
          </p:cNvSpPr>
          <p:nvPr>
            <p:ph type="body" idx="1"/>
          </p:nvPr>
        </p:nvSpPr>
        <p:spPr>
          <a:xfrm>
            <a:off x="457200" y="1371600"/>
            <a:ext cx="8229600" cy="4525963"/>
          </a:xfrm>
        </p:spPr>
        <p:txBody>
          <a:bodyPr/>
          <a:lstStyle/>
          <a:p>
            <a:r>
              <a:rPr lang="en-US" dirty="0" smtClean="0"/>
              <a:t>Positive feedback loop</a:t>
            </a:r>
          </a:p>
          <a:p>
            <a:endParaRPr lang="en-US" dirty="0"/>
          </a:p>
          <a:p>
            <a:endParaRPr lang="en-US" dirty="0"/>
          </a:p>
          <a:p>
            <a:endParaRPr lang="en-US" dirty="0"/>
          </a:p>
          <a:p>
            <a:endParaRPr lang="en-US" dirty="0" smtClean="0"/>
          </a:p>
          <a:p>
            <a:r>
              <a:rPr lang="en-US" dirty="0" smtClean="0"/>
              <a:t>Negative feedback loop</a:t>
            </a:r>
            <a:endParaRPr lang="en-US" dirty="0"/>
          </a:p>
        </p:txBody>
      </p:sp>
      <p:sp>
        <p:nvSpPr>
          <p:cNvPr id="327684" name="AutoShape 4"/>
          <p:cNvSpPr>
            <a:spLocks noChangeArrowheads="1"/>
          </p:cNvSpPr>
          <p:nvPr/>
        </p:nvSpPr>
        <p:spPr bwMode="auto">
          <a:xfrm flipH="1">
            <a:off x="3276600" y="2590800"/>
            <a:ext cx="1066800" cy="457200"/>
          </a:xfrm>
          <a:prstGeom prst="flowChartOnlineStorage">
            <a:avLst/>
          </a:prstGeom>
          <a:solidFill>
            <a:schemeClr val="accent1"/>
          </a:solidFill>
          <a:ln w="9525">
            <a:solidFill>
              <a:schemeClr val="folHlink"/>
            </a:solidFill>
            <a:miter lim="800000"/>
            <a:headEnd/>
            <a:tailEnd/>
          </a:ln>
          <a:effectLst/>
        </p:spPr>
        <p:txBody>
          <a:bodyPr wrap="none" anchor="ctr"/>
          <a:lstStyle/>
          <a:p>
            <a:pPr algn="ctr"/>
            <a:r>
              <a:rPr lang="en-US" b="1"/>
              <a:t>+</a:t>
            </a:r>
          </a:p>
        </p:txBody>
      </p:sp>
      <p:sp>
        <p:nvSpPr>
          <p:cNvPr id="327685" name="Line 5"/>
          <p:cNvSpPr>
            <a:spLocks noChangeShapeType="1"/>
          </p:cNvSpPr>
          <p:nvPr/>
        </p:nvSpPr>
        <p:spPr bwMode="auto">
          <a:xfrm>
            <a:off x="838200" y="2743200"/>
            <a:ext cx="2590800" cy="0"/>
          </a:xfrm>
          <a:prstGeom prst="line">
            <a:avLst/>
          </a:prstGeom>
          <a:noFill/>
          <a:ln w="28575">
            <a:solidFill>
              <a:schemeClr val="folHlink"/>
            </a:solidFill>
            <a:round/>
            <a:headEnd/>
            <a:tailEnd type="triangle" w="med" len="med"/>
          </a:ln>
          <a:effectLst/>
        </p:spPr>
        <p:txBody>
          <a:bodyPr wrap="none" anchor="ctr"/>
          <a:lstStyle/>
          <a:p>
            <a:endParaRPr lang="en-US"/>
          </a:p>
        </p:txBody>
      </p:sp>
      <p:sp>
        <p:nvSpPr>
          <p:cNvPr id="327686" name="Line 6"/>
          <p:cNvSpPr>
            <a:spLocks noChangeShapeType="1"/>
          </p:cNvSpPr>
          <p:nvPr/>
        </p:nvSpPr>
        <p:spPr bwMode="auto">
          <a:xfrm>
            <a:off x="4343400" y="2819400"/>
            <a:ext cx="457200" cy="0"/>
          </a:xfrm>
          <a:prstGeom prst="line">
            <a:avLst/>
          </a:prstGeom>
          <a:noFill/>
          <a:ln w="28575">
            <a:solidFill>
              <a:schemeClr val="folHlink"/>
            </a:solidFill>
            <a:round/>
            <a:headEnd/>
            <a:tailEnd/>
          </a:ln>
          <a:effectLst/>
        </p:spPr>
        <p:txBody>
          <a:bodyPr wrap="none" anchor="ctr"/>
          <a:lstStyle/>
          <a:p>
            <a:endParaRPr lang="en-US"/>
          </a:p>
        </p:txBody>
      </p:sp>
      <p:sp>
        <p:nvSpPr>
          <p:cNvPr id="327687" name="Line 7"/>
          <p:cNvSpPr>
            <a:spLocks noChangeShapeType="1"/>
          </p:cNvSpPr>
          <p:nvPr/>
        </p:nvSpPr>
        <p:spPr bwMode="auto">
          <a:xfrm>
            <a:off x="4800600" y="2819400"/>
            <a:ext cx="0" cy="457200"/>
          </a:xfrm>
          <a:prstGeom prst="line">
            <a:avLst/>
          </a:prstGeom>
          <a:noFill/>
          <a:ln w="28575">
            <a:solidFill>
              <a:schemeClr val="folHlink"/>
            </a:solidFill>
            <a:round/>
            <a:headEnd/>
            <a:tailEnd/>
          </a:ln>
          <a:effectLst/>
        </p:spPr>
        <p:txBody>
          <a:bodyPr wrap="none" anchor="ctr"/>
          <a:lstStyle/>
          <a:p>
            <a:endParaRPr lang="en-US"/>
          </a:p>
        </p:txBody>
      </p:sp>
      <p:sp>
        <p:nvSpPr>
          <p:cNvPr id="327688" name="Line 8"/>
          <p:cNvSpPr>
            <a:spLocks noChangeShapeType="1"/>
          </p:cNvSpPr>
          <p:nvPr/>
        </p:nvSpPr>
        <p:spPr bwMode="auto">
          <a:xfrm flipH="1">
            <a:off x="2514600" y="3276600"/>
            <a:ext cx="2286000" cy="0"/>
          </a:xfrm>
          <a:prstGeom prst="line">
            <a:avLst/>
          </a:prstGeom>
          <a:noFill/>
          <a:ln w="28575">
            <a:solidFill>
              <a:schemeClr val="folHlink"/>
            </a:solidFill>
            <a:round/>
            <a:headEnd/>
            <a:tailEnd/>
          </a:ln>
          <a:effectLst/>
        </p:spPr>
        <p:txBody>
          <a:bodyPr wrap="none" anchor="ctr"/>
          <a:lstStyle/>
          <a:p>
            <a:endParaRPr lang="en-US"/>
          </a:p>
        </p:txBody>
      </p:sp>
      <p:sp>
        <p:nvSpPr>
          <p:cNvPr id="327689" name="Line 9"/>
          <p:cNvSpPr>
            <a:spLocks noChangeShapeType="1"/>
          </p:cNvSpPr>
          <p:nvPr/>
        </p:nvSpPr>
        <p:spPr bwMode="auto">
          <a:xfrm flipV="1">
            <a:off x="2514600" y="2895600"/>
            <a:ext cx="0" cy="381000"/>
          </a:xfrm>
          <a:prstGeom prst="line">
            <a:avLst/>
          </a:prstGeom>
          <a:noFill/>
          <a:ln w="28575">
            <a:solidFill>
              <a:schemeClr val="folHlink"/>
            </a:solidFill>
            <a:round/>
            <a:headEnd/>
            <a:tailEnd/>
          </a:ln>
          <a:effectLst/>
        </p:spPr>
        <p:txBody>
          <a:bodyPr wrap="none" anchor="ctr"/>
          <a:lstStyle/>
          <a:p>
            <a:endParaRPr lang="en-US"/>
          </a:p>
        </p:txBody>
      </p:sp>
      <p:sp>
        <p:nvSpPr>
          <p:cNvPr id="327690" name="Line 10"/>
          <p:cNvSpPr>
            <a:spLocks noChangeShapeType="1"/>
          </p:cNvSpPr>
          <p:nvPr/>
        </p:nvSpPr>
        <p:spPr bwMode="auto">
          <a:xfrm>
            <a:off x="2514600" y="2895600"/>
            <a:ext cx="914400" cy="0"/>
          </a:xfrm>
          <a:prstGeom prst="line">
            <a:avLst/>
          </a:prstGeom>
          <a:noFill/>
          <a:ln w="28575">
            <a:solidFill>
              <a:schemeClr val="folHlink"/>
            </a:solidFill>
            <a:round/>
            <a:headEnd/>
            <a:tailEnd type="triangle" w="med" len="med"/>
          </a:ln>
          <a:effectLst/>
        </p:spPr>
        <p:txBody>
          <a:bodyPr wrap="none" anchor="ctr"/>
          <a:lstStyle/>
          <a:p>
            <a:endParaRPr lang="en-US"/>
          </a:p>
        </p:txBody>
      </p:sp>
      <p:sp>
        <p:nvSpPr>
          <p:cNvPr id="327691" name="Line 11"/>
          <p:cNvSpPr>
            <a:spLocks noChangeShapeType="1"/>
          </p:cNvSpPr>
          <p:nvPr/>
        </p:nvSpPr>
        <p:spPr bwMode="auto">
          <a:xfrm>
            <a:off x="4800600" y="2819400"/>
            <a:ext cx="914400" cy="0"/>
          </a:xfrm>
          <a:prstGeom prst="line">
            <a:avLst/>
          </a:prstGeom>
          <a:noFill/>
          <a:ln w="28575">
            <a:solidFill>
              <a:schemeClr val="folHlink"/>
            </a:solidFill>
            <a:round/>
            <a:headEnd/>
            <a:tailEnd type="triangle" w="med" len="med"/>
          </a:ln>
          <a:effectLst/>
        </p:spPr>
        <p:txBody>
          <a:bodyPr wrap="none" anchor="ctr"/>
          <a:lstStyle/>
          <a:p>
            <a:endParaRPr lang="en-US"/>
          </a:p>
        </p:txBody>
      </p:sp>
      <p:sp>
        <p:nvSpPr>
          <p:cNvPr id="327692" name="Text Box 12"/>
          <p:cNvSpPr txBox="1">
            <a:spLocks noChangeArrowheads="1"/>
          </p:cNvSpPr>
          <p:nvPr/>
        </p:nvSpPr>
        <p:spPr bwMode="auto">
          <a:xfrm>
            <a:off x="762000" y="2286000"/>
            <a:ext cx="1657350" cy="519113"/>
          </a:xfrm>
          <a:prstGeom prst="rect">
            <a:avLst/>
          </a:prstGeom>
          <a:noFill/>
          <a:ln w="9525">
            <a:noFill/>
            <a:miter lim="800000"/>
            <a:headEnd/>
            <a:tailEnd/>
          </a:ln>
          <a:effectLst/>
        </p:spPr>
        <p:txBody>
          <a:bodyPr wrap="none">
            <a:spAutoFit/>
          </a:bodyPr>
          <a:lstStyle/>
          <a:p>
            <a:r>
              <a:rPr lang="en-US" sz="2800" dirty="0"/>
              <a:t>+’</a:t>
            </a:r>
            <a:r>
              <a:rPr lang="en-US" sz="2800" dirty="0" err="1"/>
              <a:t>ve</a:t>
            </a:r>
            <a:r>
              <a:rPr lang="en-US" sz="2800" dirty="0"/>
              <a:t> input</a:t>
            </a:r>
          </a:p>
        </p:txBody>
      </p:sp>
      <p:sp>
        <p:nvSpPr>
          <p:cNvPr id="327693" name="Text Box 13"/>
          <p:cNvSpPr txBox="1">
            <a:spLocks noChangeArrowheads="1"/>
          </p:cNvSpPr>
          <p:nvPr/>
        </p:nvSpPr>
        <p:spPr bwMode="auto">
          <a:xfrm>
            <a:off x="5791200" y="2514600"/>
            <a:ext cx="2544223" cy="954107"/>
          </a:xfrm>
          <a:prstGeom prst="rect">
            <a:avLst/>
          </a:prstGeom>
          <a:noFill/>
          <a:ln w="9525">
            <a:noFill/>
            <a:miter lim="800000"/>
            <a:headEnd/>
            <a:tailEnd/>
          </a:ln>
          <a:effectLst/>
        </p:spPr>
        <p:txBody>
          <a:bodyPr wrap="none">
            <a:spAutoFit/>
          </a:bodyPr>
          <a:lstStyle/>
          <a:p>
            <a:r>
              <a:rPr lang="en-US" sz="2800" dirty="0"/>
              <a:t>+’</a:t>
            </a:r>
            <a:r>
              <a:rPr lang="en-US" sz="2800" dirty="0" err="1"/>
              <a:t>ve</a:t>
            </a:r>
            <a:r>
              <a:rPr lang="en-US" sz="2800" dirty="0"/>
              <a:t> </a:t>
            </a:r>
            <a:r>
              <a:rPr lang="en-US" sz="2800" dirty="0" smtClean="0"/>
              <a:t>output</a:t>
            </a:r>
          </a:p>
          <a:p>
            <a:r>
              <a:rPr lang="en-US" sz="2800" dirty="0" smtClean="0"/>
              <a:t>(Destabilization)</a:t>
            </a:r>
            <a:endParaRPr lang="en-US" sz="2800" dirty="0"/>
          </a:p>
        </p:txBody>
      </p:sp>
      <p:sp>
        <p:nvSpPr>
          <p:cNvPr id="327694" name="Text Box 14"/>
          <p:cNvSpPr txBox="1">
            <a:spLocks noChangeArrowheads="1"/>
          </p:cNvSpPr>
          <p:nvPr/>
        </p:nvSpPr>
        <p:spPr bwMode="auto">
          <a:xfrm>
            <a:off x="2590800" y="3276600"/>
            <a:ext cx="2206625" cy="519113"/>
          </a:xfrm>
          <a:prstGeom prst="rect">
            <a:avLst/>
          </a:prstGeom>
          <a:noFill/>
          <a:ln w="9525">
            <a:noFill/>
            <a:miter lim="800000"/>
            <a:headEnd/>
            <a:tailEnd/>
          </a:ln>
          <a:effectLst/>
        </p:spPr>
        <p:txBody>
          <a:bodyPr wrap="none">
            <a:spAutoFit/>
          </a:bodyPr>
          <a:lstStyle/>
          <a:p>
            <a:r>
              <a:rPr lang="en-US" sz="2800"/>
              <a:t>+’ve feedback</a:t>
            </a:r>
          </a:p>
        </p:txBody>
      </p:sp>
      <p:sp>
        <p:nvSpPr>
          <p:cNvPr id="327695" name="AutoShape 15"/>
          <p:cNvSpPr>
            <a:spLocks noChangeArrowheads="1"/>
          </p:cNvSpPr>
          <p:nvPr/>
        </p:nvSpPr>
        <p:spPr bwMode="auto">
          <a:xfrm flipH="1">
            <a:off x="3505200" y="5410200"/>
            <a:ext cx="1066800" cy="457200"/>
          </a:xfrm>
          <a:prstGeom prst="flowChartOnlineStorage">
            <a:avLst/>
          </a:prstGeom>
          <a:solidFill>
            <a:schemeClr val="accent1"/>
          </a:solidFill>
          <a:ln w="9525">
            <a:solidFill>
              <a:schemeClr val="folHlink"/>
            </a:solidFill>
            <a:miter lim="800000"/>
            <a:headEnd/>
            <a:tailEnd/>
          </a:ln>
          <a:effectLst/>
        </p:spPr>
        <p:txBody>
          <a:bodyPr wrap="none" anchor="ctr"/>
          <a:lstStyle/>
          <a:p>
            <a:pPr algn="ctr"/>
            <a:endParaRPr lang="en-US" b="1"/>
          </a:p>
        </p:txBody>
      </p:sp>
      <p:sp>
        <p:nvSpPr>
          <p:cNvPr id="327696" name="Line 16"/>
          <p:cNvSpPr>
            <a:spLocks noChangeShapeType="1"/>
          </p:cNvSpPr>
          <p:nvPr/>
        </p:nvSpPr>
        <p:spPr bwMode="auto">
          <a:xfrm>
            <a:off x="1066800" y="5562600"/>
            <a:ext cx="2590800" cy="0"/>
          </a:xfrm>
          <a:prstGeom prst="line">
            <a:avLst/>
          </a:prstGeom>
          <a:noFill/>
          <a:ln w="28575">
            <a:solidFill>
              <a:schemeClr val="folHlink"/>
            </a:solidFill>
            <a:round/>
            <a:headEnd/>
            <a:tailEnd type="triangle" w="med" len="med"/>
          </a:ln>
          <a:effectLst/>
        </p:spPr>
        <p:txBody>
          <a:bodyPr wrap="none" anchor="ctr"/>
          <a:lstStyle/>
          <a:p>
            <a:endParaRPr lang="en-US"/>
          </a:p>
        </p:txBody>
      </p:sp>
      <p:sp>
        <p:nvSpPr>
          <p:cNvPr id="327697" name="Line 17"/>
          <p:cNvSpPr>
            <a:spLocks noChangeShapeType="1"/>
          </p:cNvSpPr>
          <p:nvPr/>
        </p:nvSpPr>
        <p:spPr bwMode="auto">
          <a:xfrm>
            <a:off x="4572000" y="5638800"/>
            <a:ext cx="457200" cy="0"/>
          </a:xfrm>
          <a:prstGeom prst="line">
            <a:avLst/>
          </a:prstGeom>
          <a:noFill/>
          <a:ln w="28575">
            <a:solidFill>
              <a:schemeClr val="folHlink"/>
            </a:solidFill>
            <a:round/>
            <a:headEnd/>
            <a:tailEnd/>
          </a:ln>
          <a:effectLst/>
        </p:spPr>
        <p:txBody>
          <a:bodyPr wrap="none" anchor="ctr"/>
          <a:lstStyle/>
          <a:p>
            <a:endParaRPr lang="en-US"/>
          </a:p>
        </p:txBody>
      </p:sp>
      <p:sp>
        <p:nvSpPr>
          <p:cNvPr id="327698" name="Line 18"/>
          <p:cNvSpPr>
            <a:spLocks noChangeShapeType="1"/>
          </p:cNvSpPr>
          <p:nvPr/>
        </p:nvSpPr>
        <p:spPr bwMode="auto">
          <a:xfrm>
            <a:off x="5029200" y="5638800"/>
            <a:ext cx="0" cy="457200"/>
          </a:xfrm>
          <a:prstGeom prst="line">
            <a:avLst/>
          </a:prstGeom>
          <a:noFill/>
          <a:ln w="28575">
            <a:solidFill>
              <a:schemeClr val="folHlink"/>
            </a:solidFill>
            <a:round/>
            <a:headEnd/>
            <a:tailEnd/>
          </a:ln>
          <a:effectLst/>
        </p:spPr>
        <p:txBody>
          <a:bodyPr wrap="none" anchor="ctr"/>
          <a:lstStyle/>
          <a:p>
            <a:endParaRPr lang="en-US"/>
          </a:p>
        </p:txBody>
      </p:sp>
      <p:sp>
        <p:nvSpPr>
          <p:cNvPr id="327699" name="Line 19"/>
          <p:cNvSpPr>
            <a:spLocks noChangeShapeType="1"/>
          </p:cNvSpPr>
          <p:nvPr/>
        </p:nvSpPr>
        <p:spPr bwMode="auto">
          <a:xfrm flipH="1">
            <a:off x="2743200" y="6096000"/>
            <a:ext cx="2286000" cy="0"/>
          </a:xfrm>
          <a:prstGeom prst="line">
            <a:avLst/>
          </a:prstGeom>
          <a:noFill/>
          <a:ln w="28575">
            <a:solidFill>
              <a:schemeClr val="folHlink"/>
            </a:solidFill>
            <a:round/>
            <a:headEnd/>
            <a:tailEnd/>
          </a:ln>
          <a:effectLst/>
        </p:spPr>
        <p:txBody>
          <a:bodyPr wrap="none" anchor="ctr"/>
          <a:lstStyle/>
          <a:p>
            <a:endParaRPr lang="en-US"/>
          </a:p>
        </p:txBody>
      </p:sp>
      <p:sp>
        <p:nvSpPr>
          <p:cNvPr id="327700" name="Line 20"/>
          <p:cNvSpPr>
            <a:spLocks noChangeShapeType="1"/>
          </p:cNvSpPr>
          <p:nvPr/>
        </p:nvSpPr>
        <p:spPr bwMode="auto">
          <a:xfrm flipV="1">
            <a:off x="2743200" y="5715000"/>
            <a:ext cx="0" cy="381000"/>
          </a:xfrm>
          <a:prstGeom prst="line">
            <a:avLst/>
          </a:prstGeom>
          <a:noFill/>
          <a:ln w="28575">
            <a:solidFill>
              <a:schemeClr val="folHlink"/>
            </a:solidFill>
            <a:round/>
            <a:headEnd/>
            <a:tailEnd/>
          </a:ln>
          <a:effectLst/>
        </p:spPr>
        <p:txBody>
          <a:bodyPr wrap="none" anchor="ctr"/>
          <a:lstStyle/>
          <a:p>
            <a:endParaRPr lang="en-US"/>
          </a:p>
        </p:txBody>
      </p:sp>
      <p:sp>
        <p:nvSpPr>
          <p:cNvPr id="327701" name="Line 21"/>
          <p:cNvSpPr>
            <a:spLocks noChangeShapeType="1"/>
          </p:cNvSpPr>
          <p:nvPr/>
        </p:nvSpPr>
        <p:spPr bwMode="auto">
          <a:xfrm>
            <a:off x="2743200" y="5715000"/>
            <a:ext cx="914400" cy="0"/>
          </a:xfrm>
          <a:prstGeom prst="line">
            <a:avLst/>
          </a:prstGeom>
          <a:noFill/>
          <a:ln w="28575">
            <a:solidFill>
              <a:schemeClr val="folHlink"/>
            </a:solidFill>
            <a:round/>
            <a:headEnd/>
            <a:tailEnd type="triangle" w="med" len="med"/>
          </a:ln>
          <a:effectLst/>
        </p:spPr>
        <p:txBody>
          <a:bodyPr wrap="none" anchor="ctr"/>
          <a:lstStyle/>
          <a:p>
            <a:endParaRPr lang="en-US"/>
          </a:p>
        </p:txBody>
      </p:sp>
      <p:sp>
        <p:nvSpPr>
          <p:cNvPr id="327702" name="Line 22"/>
          <p:cNvSpPr>
            <a:spLocks noChangeShapeType="1"/>
          </p:cNvSpPr>
          <p:nvPr/>
        </p:nvSpPr>
        <p:spPr bwMode="auto">
          <a:xfrm>
            <a:off x="5029200" y="5638800"/>
            <a:ext cx="914400" cy="0"/>
          </a:xfrm>
          <a:prstGeom prst="line">
            <a:avLst/>
          </a:prstGeom>
          <a:noFill/>
          <a:ln w="28575">
            <a:solidFill>
              <a:schemeClr val="folHlink"/>
            </a:solidFill>
            <a:round/>
            <a:headEnd/>
            <a:tailEnd type="triangle" w="med" len="med"/>
          </a:ln>
          <a:effectLst/>
        </p:spPr>
        <p:txBody>
          <a:bodyPr wrap="none" anchor="ctr"/>
          <a:lstStyle/>
          <a:p>
            <a:endParaRPr lang="en-US"/>
          </a:p>
        </p:txBody>
      </p:sp>
      <p:sp>
        <p:nvSpPr>
          <p:cNvPr id="327703" name="Text Box 23"/>
          <p:cNvSpPr txBox="1">
            <a:spLocks noChangeArrowheads="1"/>
          </p:cNvSpPr>
          <p:nvPr/>
        </p:nvSpPr>
        <p:spPr bwMode="auto">
          <a:xfrm>
            <a:off x="990600" y="5105400"/>
            <a:ext cx="1657350" cy="519113"/>
          </a:xfrm>
          <a:prstGeom prst="rect">
            <a:avLst/>
          </a:prstGeom>
          <a:noFill/>
          <a:ln w="9525">
            <a:noFill/>
            <a:miter lim="800000"/>
            <a:headEnd/>
            <a:tailEnd/>
          </a:ln>
          <a:effectLst/>
        </p:spPr>
        <p:txBody>
          <a:bodyPr wrap="none">
            <a:spAutoFit/>
          </a:bodyPr>
          <a:lstStyle/>
          <a:p>
            <a:r>
              <a:rPr lang="en-US" sz="2800"/>
              <a:t>+’ve input</a:t>
            </a:r>
          </a:p>
        </p:txBody>
      </p:sp>
      <p:sp>
        <p:nvSpPr>
          <p:cNvPr id="327704" name="Text Box 24"/>
          <p:cNvSpPr txBox="1">
            <a:spLocks noChangeArrowheads="1"/>
          </p:cNvSpPr>
          <p:nvPr/>
        </p:nvSpPr>
        <p:spPr bwMode="auto">
          <a:xfrm>
            <a:off x="6019800" y="5334000"/>
            <a:ext cx="2091406" cy="954107"/>
          </a:xfrm>
          <a:prstGeom prst="rect">
            <a:avLst/>
          </a:prstGeom>
          <a:noFill/>
          <a:ln w="9525">
            <a:noFill/>
            <a:miter lim="800000"/>
            <a:headEnd/>
            <a:tailEnd/>
          </a:ln>
          <a:effectLst/>
        </p:spPr>
        <p:txBody>
          <a:bodyPr wrap="none">
            <a:spAutoFit/>
          </a:bodyPr>
          <a:lstStyle/>
          <a:p>
            <a:r>
              <a:rPr lang="en-US" sz="2800" dirty="0" smtClean="0"/>
              <a:t>-’</a:t>
            </a:r>
            <a:r>
              <a:rPr lang="en-US" sz="2800" dirty="0" err="1" smtClean="0"/>
              <a:t>ve</a:t>
            </a:r>
            <a:r>
              <a:rPr lang="en-US" sz="2800" dirty="0" smtClean="0"/>
              <a:t> output</a:t>
            </a:r>
          </a:p>
          <a:p>
            <a:r>
              <a:rPr lang="en-US" sz="2800" dirty="0" smtClean="0"/>
              <a:t>(</a:t>
            </a:r>
            <a:r>
              <a:rPr lang="en-US" sz="2800" dirty="0" err="1" smtClean="0"/>
              <a:t>Stablization</a:t>
            </a:r>
            <a:r>
              <a:rPr lang="en-US" sz="2800" dirty="0" smtClean="0"/>
              <a:t>)</a:t>
            </a:r>
            <a:endParaRPr lang="en-US" sz="2800" dirty="0"/>
          </a:p>
        </p:txBody>
      </p:sp>
      <p:sp>
        <p:nvSpPr>
          <p:cNvPr id="327705" name="Text Box 25"/>
          <p:cNvSpPr txBox="1">
            <a:spLocks noChangeArrowheads="1"/>
          </p:cNvSpPr>
          <p:nvPr/>
        </p:nvSpPr>
        <p:spPr bwMode="auto">
          <a:xfrm>
            <a:off x="2819400" y="5994400"/>
            <a:ext cx="2159000" cy="641350"/>
          </a:xfrm>
          <a:prstGeom prst="rect">
            <a:avLst/>
          </a:prstGeom>
          <a:noFill/>
          <a:ln w="9525">
            <a:noFill/>
            <a:miter lim="800000"/>
            <a:headEnd/>
            <a:tailEnd/>
          </a:ln>
          <a:effectLst/>
        </p:spPr>
        <p:txBody>
          <a:bodyPr wrap="none">
            <a:spAutoFit/>
          </a:bodyPr>
          <a:lstStyle/>
          <a:p>
            <a:r>
              <a:rPr lang="en-US" dirty="0"/>
              <a:t>-</a:t>
            </a:r>
            <a:r>
              <a:rPr lang="en-US" sz="2800" dirty="0"/>
              <a:t>’</a:t>
            </a:r>
            <a:r>
              <a:rPr lang="en-US" sz="2800" dirty="0" err="1"/>
              <a:t>ve</a:t>
            </a:r>
            <a:r>
              <a:rPr lang="en-US" sz="2800" dirty="0"/>
              <a:t> feedback</a:t>
            </a:r>
          </a:p>
        </p:txBody>
      </p:sp>
      <p:sp>
        <p:nvSpPr>
          <p:cNvPr id="327706" name="Text Box 26"/>
          <p:cNvSpPr txBox="1">
            <a:spLocks noChangeArrowheads="1"/>
          </p:cNvSpPr>
          <p:nvPr/>
        </p:nvSpPr>
        <p:spPr bwMode="auto">
          <a:xfrm>
            <a:off x="3886200" y="5181600"/>
            <a:ext cx="387350" cy="823913"/>
          </a:xfrm>
          <a:prstGeom prst="rect">
            <a:avLst/>
          </a:prstGeom>
          <a:noFill/>
          <a:ln w="9525">
            <a:noFill/>
            <a:miter lim="800000"/>
            <a:headEnd/>
            <a:tailEnd/>
          </a:ln>
          <a:effectLst/>
        </p:spPr>
        <p:txBody>
          <a:bodyPr wrap="none">
            <a:spAutoFit/>
          </a:bodyPr>
          <a:lstStyle/>
          <a:p>
            <a:r>
              <a:rPr lang="en-US" sz="4800"/>
              <a:t>-</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4" name="Rectangle 2"/>
          <p:cNvSpPr>
            <a:spLocks noGrp="1" noChangeArrowheads="1"/>
          </p:cNvSpPr>
          <p:nvPr>
            <p:ph type="title"/>
          </p:nvPr>
        </p:nvSpPr>
        <p:spPr/>
        <p:txBody>
          <a:bodyPr/>
          <a:lstStyle/>
          <a:p>
            <a:r>
              <a:rPr lang="en-US"/>
              <a:t>Feedback loops: Negative feedback</a:t>
            </a:r>
          </a:p>
        </p:txBody>
      </p:sp>
      <p:sp>
        <p:nvSpPr>
          <p:cNvPr id="545795" name="Rectangle 3"/>
          <p:cNvSpPr>
            <a:spLocks noGrp="1" noChangeArrowheads="1"/>
          </p:cNvSpPr>
          <p:nvPr>
            <p:ph type="body" idx="1"/>
          </p:nvPr>
        </p:nvSpPr>
        <p:spPr>
          <a:xfrm>
            <a:off x="192088" y="995363"/>
            <a:ext cx="8788400" cy="1757362"/>
          </a:xfrm>
        </p:spPr>
        <p:txBody>
          <a:bodyPr anchor="t">
            <a:normAutofit fontScale="92500" lnSpcReduction="10000"/>
          </a:bodyPr>
          <a:lstStyle/>
          <a:p>
            <a:endParaRPr lang="en-US" dirty="0"/>
          </a:p>
          <a:p>
            <a:pPr eaLnBrk="0" hangingPunct="0">
              <a:lnSpc>
                <a:spcPct val="100000"/>
              </a:lnSpc>
              <a:spcBef>
                <a:spcPct val="0"/>
              </a:spcBef>
              <a:buClrTx/>
            </a:pPr>
            <a:r>
              <a:rPr lang="en-US" dirty="0"/>
              <a:t>In a</a:t>
            </a:r>
            <a:r>
              <a:rPr lang="en-US" b="1" dirty="0"/>
              <a:t> negative feedback loop</a:t>
            </a:r>
            <a:r>
              <a:rPr lang="en-US" dirty="0"/>
              <a:t>, output acts as input that moves the system in the </a:t>
            </a:r>
            <a:r>
              <a:rPr lang="en-US" u="sng" dirty="0"/>
              <a:t>opposite</a:t>
            </a:r>
            <a:r>
              <a:rPr lang="en-US" dirty="0"/>
              <a:t> direction.</a:t>
            </a:r>
          </a:p>
          <a:p>
            <a:pPr eaLnBrk="0" hangingPunct="0">
              <a:lnSpc>
                <a:spcPct val="100000"/>
              </a:lnSpc>
              <a:spcBef>
                <a:spcPct val="0"/>
              </a:spcBef>
              <a:buClrTx/>
            </a:pPr>
            <a:r>
              <a:rPr lang="en-US" dirty="0"/>
              <a:t>This compensation </a:t>
            </a:r>
            <a:r>
              <a:rPr lang="en-US" u="sng" dirty="0"/>
              <a:t>stabilizes</a:t>
            </a:r>
            <a:r>
              <a:rPr lang="en-US" dirty="0"/>
              <a:t> the system</a:t>
            </a:r>
          </a:p>
        </p:txBody>
      </p:sp>
      <p:sp>
        <p:nvSpPr>
          <p:cNvPr id="545796" name="Text Box 4"/>
          <p:cNvSpPr txBox="1">
            <a:spLocks noChangeArrowheads="1"/>
          </p:cNvSpPr>
          <p:nvPr/>
        </p:nvSpPr>
        <p:spPr bwMode="auto">
          <a:xfrm>
            <a:off x="7683500" y="6451600"/>
            <a:ext cx="1322388" cy="274638"/>
          </a:xfrm>
          <a:prstGeom prst="rect">
            <a:avLst/>
          </a:prstGeom>
          <a:noFill/>
          <a:ln w="9525">
            <a:noFill/>
            <a:miter lim="800000"/>
            <a:headEnd/>
            <a:tailEnd/>
          </a:ln>
          <a:effectLst/>
        </p:spPr>
        <p:txBody>
          <a:bodyPr>
            <a:spAutoFit/>
          </a:bodyPr>
          <a:lstStyle/>
          <a:p>
            <a:pPr algn="r">
              <a:spcBef>
                <a:spcPct val="50000"/>
              </a:spcBef>
            </a:pPr>
            <a:r>
              <a:rPr lang="en-US" sz="1200" b="1">
                <a:solidFill>
                  <a:srgbClr val="336633"/>
                </a:solidFill>
                <a:latin typeface="Arial" charset="0"/>
              </a:rPr>
              <a:t>Figure 6.1a</a:t>
            </a:r>
            <a:endParaRPr lang="en-US" sz="2400" i="1">
              <a:latin typeface="Times" pitchFamily="18" charset="0"/>
            </a:endParaRPr>
          </a:p>
        </p:txBody>
      </p:sp>
      <p:pic>
        <p:nvPicPr>
          <p:cNvPr id="545797" name="Picture 5"/>
          <p:cNvPicPr>
            <a:picLocks noChangeAspect="1" noChangeArrowheads="1"/>
          </p:cNvPicPr>
          <p:nvPr/>
        </p:nvPicPr>
        <p:blipFill>
          <a:blip r:embed="rId3" cstate="print"/>
          <a:srcRect/>
          <a:stretch>
            <a:fillRect/>
          </a:stretch>
        </p:blipFill>
        <p:spPr bwMode="auto">
          <a:xfrm>
            <a:off x="438150" y="3003550"/>
            <a:ext cx="7850188" cy="2671763"/>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6821" name="Picture 5"/>
          <p:cNvPicPr>
            <a:picLocks noChangeAspect="1" noChangeArrowheads="1"/>
          </p:cNvPicPr>
          <p:nvPr/>
        </p:nvPicPr>
        <p:blipFill>
          <a:blip r:embed="rId3" cstate="print"/>
          <a:srcRect/>
          <a:stretch>
            <a:fillRect/>
          </a:stretch>
        </p:blipFill>
        <p:spPr bwMode="auto">
          <a:xfrm>
            <a:off x="1524000" y="1201737"/>
            <a:ext cx="5575300" cy="5656263"/>
          </a:xfrm>
          <a:prstGeom prst="rect">
            <a:avLst/>
          </a:prstGeom>
          <a:noFill/>
        </p:spPr>
      </p:pic>
      <p:sp>
        <p:nvSpPr>
          <p:cNvPr id="546818" name="Rectangle 2"/>
          <p:cNvSpPr>
            <a:spLocks noGrp="1" noChangeArrowheads="1"/>
          </p:cNvSpPr>
          <p:nvPr>
            <p:ph type="title"/>
          </p:nvPr>
        </p:nvSpPr>
        <p:spPr/>
        <p:txBody>
          <a:bodyPr/>
          <a:lstStyle/>
          <a:p>
            <a:r>
              <a:rPr lang="en-US"/>
              <a:t>Feedback loops: Positive feedback</a:t>
            </a:r>
          </a:p>
        </p:txBody>
      </p:sp>
      <p:sp>
        <p:nvSpPr>
          <p:cNvPr id="546820" name="Text Box 4"/>
          <p:cNvSpPr txBox="1">
            <a:spLocks noChangeArrowheads="1"/>
          </p:cNvSpPr>
          <p:nvPr/>
        </p:nvSpPr>
        <p:spPr bwMode="auto">
          <a:xfrm>
            <a:off x="7683500" y="6451600"/>
            <a:ext cx="1322388" cy="274638"/>
          </a:xfrm>
          <a:prstGeom prst="rect">
            <a:avLst/>
          </a:prstGeom>
          <a:noFill/>
          <a:ln w="9525">
            <a:noFill/>
            <a:miter lim="800000"/>
            <a:headEnd/>
            <a:tailEnd/>
          </a:ln>
          <a:effectLst/>
        </p:spPr>
        <p:txBody>
          <a:bodyPr>
            <a:spAutoFit/>
          </a:bodyPr>
          <a:lstStyle/>
          <a:p>
            <a:pPr algn="r">
              <a:spcBef>
                <a:spcPct val="50000"/>
              </a:spcBef>
            </a:pPr>
            <a:r>
              <a:rPr lang="en-US" sz="1200" b="1">
                <a:solidFill>
                  <a:srgbClr val="336633"/>
                </a:solidFill>
                <a:latin typeface="Arial" charset="0"/>
              </a:rPr>
              <a:t>Figure 6.1b</a:t>
            </a:r>
            <a:endParaRPr lang="en-US" sz="2400" i="1">
              <a:latin typeface="Times" pitchFamily="1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0"/>
            <a:ext cx="8229600" cy="1143000"/>
          </a:xfrm>
        </p:spPr>
        <p:txBody>
          <a:bodyPr>
            <a:normAutofit fontScale="90000"/>
          </a:bodyPr>
          <a:lstStyle/>
          <a:p>
            <a:r>
              <a:rPr lang="en-US" dirty="0" smtClean="0"/>
              <a:t>List 3 potential positive and negative feedback loops related to global warming.</a:t>
            </a:r>
            <a:endParaRPr lang="en-US" dirty="0"/>
          </a:p>
        </p:txBody>
      </p:sp>
    </p:spTree>
    <p:extLst>
      <p:ext uri="{BB962C8B-B14F-4D97-AF65-F5344CB8AC3E}">
        <p14:creationId xmlns:p14="http://schemas.microsoft.com/office/powerpoint/2010/main" val="20103487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global warming feedback loop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457200"/>
            <a:ext cx="7315198"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4318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global warming feedback loop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762000"/>
            <a:ext cx="5334444" cy="525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8802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2"/>
          <p:cNvSpPr>
            <a:spLocks noGrp="1" noChangeArrowheads="1"/>
          </p:cNvSpPr>
          <p:nvPr>
            <p:ph type="title"/>
          </p:nvPr>
        </p:nvSpPr>
        <p:spPr/>
        <p:txBody>
          <a:bodyPr/>
          <a:lstStyle/>
          <a:p>
            <a:r>
              <a:rPr lang="en-US" dirty="0"/>
              <a:t>Positive Feedback Loops</a:t>
            </a:r>
          </a:p>
        </p:txBody>
      </p:sp>
      <p:sp>
        <p:nvSpPr>
          <p:cNvPr id="329731" name="Rectangle 3"/>
          <p:cNvSpPr>
            <a:spLocks noGrp="1" noChangeArrowheads="1"/>
          </p:cNvSpPr>
          <p:nvPr>
            <p:ph type="body" idx="1"/>
          </p:nvPr>
        </p:nvSpPr>
        <p:spPr/>
        <p:txBody>
          <a:bodyPr/>
          <a:lstStyle/>
          <a:p>
            <a:pPr>
              <a:buFontTx/>
              <a:buNone/>
            </a:pPr>
            <a:r>
              <a:rPr lang="en-US" dirty="0">
                <a:solidFill>
                  <a:srgbClr val="FF0000"/>
                </a:solidFill>
              </a:rPr>
              <a:t>Ocean warming </a:t>
            </a:r>
            <a:r>
              <a:rPr lang="en-US" dirty="0">
                <a:solidFill>
                  <a:srgbClr val="FF0000"/>
                </a:solidFill>
                <a:sym typeface="Wingdings" pitchFamily="2" charset="2"/>
              </a:rPr>
              <a:t> decreasing CO</a:t>
            </a:r>
            <a:r>
              <a:rPr lang="en-US" baseline="-25000" dirty="0">
                <a:solidFill>
                  <a:srgbClr val="FF0000"/>
                </a:solidFill>
                <a:sym typeface="Wingdings" pitchFamily="2" charset="2"/>
              </a:rPr>
              <a:t>2</a:t>
            </a:r>
            <a:r>
              <a:rPr lang="en-US" dirty="0">
                <a:solidFill>
                  <a:srgbClr val="FF0000"/>
                </a:solidFill>
                <a:sym typeface="Wingdings" pitchFamily="2" charset="2"/>
              </a:rPr>
              <a:t> solubility</a:t>
            </a:r>
          </a:p>
          <a:p>
            <a:pPr>
              <a:buFontTx/>
              <a:buNone/>
            </a:pPr>
            <a:r>
              <a:rPr lang="en-US" dirty="0">
                <a:solidFill>
                  <a:srgbClr val="FF0000"/>
                </a:solidFill>
                <a:sym typeface="Wingdings" pitchFamily="2" charset="2"/>
              </a:rPr>
              <a:t>Glacial melting   less reflection of radiation</a:t>
            </a:r>
          </a:p>
          <a:p>
            <a:pPr>
              <a:buFontTx/>
              <a:buNone/>
            </a:pPr>
            <a:r>
              <a:rPr lang="en-US" dirty="0">
                <a:solidFill>
                  <a:srgbClr val="FF0000"/>
                </a:solidFill>
                <a:sym typeface="Wingdings" pitchFamily="2" charset="2"/>
              </a:rPr>
              <a:t>Less snow </a:t>
            </a:r>
            <a:r>
              <a:rPr lang="en-US" dirty="0" smtClean="0">
                <a:solidFill>
                  <a:srgbClr val="FF0000"/>
                </a:solidFill>
                <a:sym typeface="Wingdings" pitchFamily="2" charset="2"/>
              </a:rPr>
              <a:t> </a:t>
            </a:r>
            <a:r>
              <a:rPr lang="en-US" dirty="0">
                <a:solidFill>
                  <a:srgbClr val="FF0000"/>
                </a:solidFill>
                <a:sym typeface="Wingdings" pitchFamily="2" charset="2"/>
              </a:rPr>
              <a:t>less reflection of radiation</a:t>
            </a:r>
          </a:p>
          <a:p>
            <a:pPr>
              <a:buFontTx/>
              <a:buNone/>
            </a:pPr>
            <a:r>
              <a:rPr lang="en-US" dirty="0">
                <a:solidFill>
                  <a:srgbClr val="FF0000"/>
                </a:solidFill>
                <a:sym typeface="Wingdings" pitchFamily="2" charset="2"/>
              </a:rPr>
              <a:t>Thawing of permafrost  more CO</a:t>
            </a:r>
            <a:r>
              <a:rPr lang="en-US" baseline="-25000" dirty="0">
                <a:solidFill>
                  <a:srgbClr val="FF0000"/>
                </a:solidFill>
                <a:sym typeface="Wingdings" pitchFamily="2" charset="2"/>
              </a:rPr>
              <a:t>2</a:t>
            </a:r>
            <a:r>
              <a:rPr lang="en-US" dirty="0">
                <a:solidFill>
                  <a:srgbClr val="FF0000"/>
                </a:solidFill>
                <a:sym typeface="Wingdings" pitchFamily="2" charset="2"/>
              </a:rPr>
              <a:t>, CH</a:t>
            </a:r>
            <a:r>
              <a:rPr lang="en-US" baseline="-25000" dirty="0">
                <a:solidFill>
                  <a:srgbClr val="FF0000"/>
                </a:solidFill>
                <a:sym typeface="Wingdings" pitchFamily="2" charset="2"/>
              </a:rPr>
              <a:t>4</a:t>
            </a:r>
          </a:p>
          <a:p>
            <a:pPr>
              <a:buFontTx/>
              <a:buNone/>
            </a:pPr>
            <a:r>
              <a:rPr lang="en-US" dirty="0" smtClean="0">
                <a:solidFill>
                  <a:srgbClr val="FF0000"/>
                </a:solidFill>
                <a:sym typeface="Wingdings" pitchFamily="2" charset="2"/>
              </a:rPr>
              <a:t>Increased </a:t>
            </a:r>
            <a:r>
              <a:rPr lang="en-US" dirty="0">
                <a:solidFill>
                  <a:srgbClr val="FF0000"/>
                </a:solidFill>
                <a:sym typeface="Wingdings" pitchFamily="2" charset="2"/>
              </a:rPr>
              <a:t>demand for AC  more energy demand</a:t>
            </a:r>
            <a:endParaRPr lang="en-US" dirty="0">
              <a:solidFill>
                <a:srgbClr val="FF0000"/>
              </a:solidFill>
            </a:endParaRPr>
          </a:p>
        </p:txBody>
      </p:sp>
    </p:spTree>
    <p:extLst>
      <p:ext uri="{BB962C8B-B14F-4D97-AF65-F5344CB8AC3E}">
        <p14:creationId xmlns:p14="http://schemas.microsoft.com/office/powerpoint/2010/main" val="589715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9731">
                                            <p:txEl>
                                              <p:pRg st="0" end="0"/>
                                            </p:txEl>
                                          </p:spTgt>
                                        </p:tgtEl>
                                        <p:attrNameLst>
                                          <p:attrName>style.visibility</p:attrName>
                                        </p:attrNameLst>
                                      </p:cBhvr>
                                      <p:to>
                                        <p:strVal val="visible"/>
                                      </p:to>
                                    </p:set>
                                    <p:animEffect transition="in" filter="fade">
                                      <p:cBhvr>
                                        <p:cTn id="7" dur="500"/>
                                        <p:tgtEl>
                                          <p:spTgt spid="32973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29731">
                                            <p:txEl>
                                              <p:pRg st="1" end="1"/>
                                            </p:txEl>
                                          </p:spTgt>
                                        </p:tgtEl>
                                        <p:attrNameLst>
                                          <p:attrName>style.visibility</p:attrName>
                                        </p:attrNameLst>
                                      </p:cBhvr>
                                      <p:to>
                                        <p:strVal val="visible"/>
                                      </p:to>
                                    </p:set>
                                    <p:animEffect transition="in" filter="fade">
                                      <p:cBhvr>
                                        <p:cTn id="10" dur="500"/>
                                        <p:tgtEl>
                                          <p:spTgt spid="329731">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29731">
                                            <p:txEl>
                                              <p:pRg st="2" end="2"/>
                                            </p:txEl>
                                          </p:spTgt>
                                        </p:tgtEl>
                                        <p:attrNameLst>
                                          <p:attrName>style.visibility</p:attrName>
                                        </p:attrNameLst>
                                      </p:cBhvr>
                                      <p:to>
                                        <p:strVal val="visible"/>
                                      </p:to>
                                    </p:set>
                                    <p:animEffect transition="in" filter="fade">
                                      <p:cBhvr>
                                        <p:cTn id="13" dur="500"/>
                                        <p:tgtEl>
                                          <p:spTgt spid="329731">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29731">
                                            <p:txEl>
                                              <p:pRg st="3" end="3"/>
                                            </p:txEl>
                                          </p:spTgt>
                                        </p:tgtEl>
                                        <p:attrNameLst>
                                          <p:attrName>style.visibility</p:attrName>
                                        </p:attrNameLst>
                                      </p:cBhvr>
                                      <p:to>
                                        <p:strVal val="visible"/>
                                      </p:to>
                                    </p:set>
                                    <p:animEffect transition="in" filter="fade">
                                      <p:cBhvr>
                                        <p:cTn id="16" dur="500"/>
                                        <p:tgtEl>
                                          <p:spTgt spid="329731">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29731">
                                            <p:txEl>
                                              <p:pRg st="4" end="4"/>
                                            </p:txEl>
                                          </p:spTgt>
                                        </p:tgtEl>
                                        <p:attrNameLst>
                                          <p:attrName>style.visibility</p:attrName>
                                        </p:attrNameLst>
                                      </p:cBhvr>
                                      <p:to>
                                        <p:strVal val="visible"/>
                                      </p:to>
                                    </p:set>
                                    <p:animEffect transition="in" filter="fade">
                                      <p:cBhvr>
                                        <p:cTn id="19" dur="500"/>
                                        <p:tgtEl>
                                          <p:spTgt spid="3297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p:cNvSpPr>
            <a:spLocks noGrp="1" noChangeArrowheads="1"/>
          </p:cNvSpPr>
          <p:nvPr>
            <p:ph type="title"/>
          </p:nvPr>
        </p:nvSpPr>
        <p:spPr/>
        <p:txBody>
          <a:bodyPr/>
          <a:lstStyle/>
          <a:p>
            <a:r>
              <a:rPr lang="en-US" dirty="0"/>
              <a:t>Negative Feedback Loops</a:t>
            </a:r>
          </a:p>
        </p:txBody>
      </p:sp>
      <p:sp>
        <p:nvSpPr>
          <p:cNvPr id="330755" name="Rectangle 3"/>
          <p:cNvSpPr>
            <a:spLocks noGrp="1" noChangeArrowheads="1"/>
          </p:cNvSpPr>
          <p:nvPr>
            <p:ph type="body" idx="1"/>
          </p:nvPr>
        </p:nvSpPr>
        <p:spPr>
          <a:xfrm>
            <a:off x="381000" y="1981200"/>
            <a:ext cx="8458200" cy="4114800"/>
          </a:xfrm>
        </p:spPr>
        <p:txBody>
          <a:bodyPr/>
          <a:lstStyle/>
          <a:p>
            <a:r>
              <a:rPr lang="en-US" dirty="0" smtClean="0">
                <a:solidFill>
                  <a:srgbClr val="FF0000"/>
                </a:solidFill>
                <a:sym typeface="Wingdings" pitchFamily="2" charset="2"/>
              </a:rPr>
              <a:t>Warmer </a:t>
            </a:r>
            <a:r>
              <a:rPr lang="en-US" dirty="0">
                <a:solidFill>
                  <a:srgbClr val="FF0000"/>
                </a:solidFill>
                <a:sym typeface="Wingdings" pitchFamily="2" charset="2"/>
              </a:rPr>
              <a:t>oceans  more algae growth, </a:t>
            </a:r>
            <a:r>
              <a:rPr lang="en-US" dirty="0" smtClean="0">
                <a:solidFill>
                  <a:srgbClr val="FF0000"/>
                </a:solidFill>
                <a:sym typeface="Wingdings" pitchFamily="2" charset="2"/>
              </a:rPr>
              <a:t>uses CO</a:t>
            </a:r>
            <a:r>
              <a:rPr lang="en-US" baseline="-25000" dirty="0" smtClean="0">
                <a:solidFill>
                  <a:srgbClr val="FF0000"/>
                </a:solidFill>
                <a:sym typeface="Wingdings" pitchFamily="2" charset="2"/>
              </a:rPr>
              <a:t>2</a:t>
            </a:r>
            <a:endParaRPr lang="en-US" dirty="0">
              <a:solidFill>
                <a:srgbClr val="FF0000"/>
              </a:solidFill>
              <a:sym typeface="Wingdings" pitchFamily="2" charset="2"/>
            </a:endParaRPr>
          </a:p>
          <a:p>
            <a:r>
              <a:rPr lang="en-US" dirty="0">
                <a:solidFill>
                  <a:srgbClr val="FF0000"/>
                </a:solidFill>
                <a:sym typeface="Wingdings" pitchFamily="2" charset="2"/>
              </a:rPr>
              <a:t>Increased terrestrial vegetation uses CO</a:t>
            </a:r>
            <a:r>
              <a:rPr lang="en-US" baseline="-25000" dirty="0">
                <a:solidFill>
                  <a:srgbClr val="FF0000"/>
                </a:solidFill>
                <a:sym typeface="Wingdings" pitchFamily="2" charset="2"/>
              </a:rPr>
              <a:t>2</a:t>
            </a:r>
          </a:p>
          <a:p>
            <a:r>
              <a:rPr lang="en-US" dirty="0">
                <a:solidFill>
                  <a:srgbClr val="FF0000"/>
                </a:solidFill>
                <a:sym typeface="Wingdings" pitchFamily="2" charset="2"/>
              </a:rPr>
              <a:t>Decreased heating demand  less fuel burning</a:t>
            </a:r>
          </a:p>
          <a:p>
            <a:r>
              <a:rPr lang="en-US" dirty="0">
                <a:solidFill>
                  <a:srgbClr val="FF0000"/>
                </a:solidFill>
              </a:rPr>
              <a:t>More aerosols </a:t>
            </a:r>
            <a:r>
              <a:rPr lang="en-US" dirty="0" smtClean="0">
                <a:solidFill>
                  <a:srgbClr val="FF0000"/>
                </a:solidFill>
                <a:sym typeface="Wingdings" pitchFamily="2" charset="2"/>
              </a:rPr>
              <a:t> </a:t>
            </a:r>
            <a:r>
              <a:rPr lang="en-US" dirty="0">
                <a:solidFill>
                  <a:srgbClr val="FF0000"/>
                </a:solidFill>
                <a:sym typeface="Wingdings" pitchFamily="2" charset="2"/>
              </a:rPr>
              <a:t>more reflection</a:t>
            </a:r>
            <a:endParaRPr lang="en-US" dirty="0">
              <a:solidFill>
                <a:srgbClr val="FF0000"/>
              </a:solidFill>
            </a:endParaRPr>
          </a:p>
        </p:txBody>
      </p:sp>
    </p:spTree>
    <p:extLst>
      <p:ext uri="{BB962C8B-B14F-4D97-AF65-F5344CB8AC3E}">
        <p14:creationId xmlns:p14="http://schemas.microsoft.com/office/powerpoint/2010/main" val="140447079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3088</TotalTime>
  <Words>3494</Words>
  <Application>Microsoft Office PowerPoint</Application>
  <PresentationFormat>On-screen Show (4:3)</PresentationFormat>
  <Paragraphs>282</Paragraphs>
  <Slides>52</Slides>
  <Notes>33</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52</vt:i4>
      </vt:variant>
    </vt:vector>
  </HeadingPairs>
  <TitlesOfParts>
    <vt:vector size="58" baseType="lpstr">
      <vt:lpstr>Arial</vt:lpstr>
      <vt:lpstr>Calibri</vt:lpstr>
      <vt:lpstr>Times</vt:lpstr>
      <vt:lpstr>Times New Roman</vt:lpstr>
      <vt:lpstr>Wingdings</vt:lpstr>
      <vt:lpstr>Office Theme</vt:lpstr>
      <vt:lpstr>PowerPoint Presentation</vt:lpstr>
      <vt:lpstr>Jim Inhofe -quotes</vt:lpstr>
      <vt:lpstr>PowerPoint Presentation</vt:lpstr>
      <vt:lpstr>PowerPoint Presentation</vt:lpstr>
      <vt:lpstr>IPCC Fifth Assessment Report, 2014</vt:lpstr>
      <vt:lpstr>PowerPoint Presentation</vt:lpstr>
      <vt:lpstr>PowerPoint Presentation</vt:lpstr>
      <vt:lpstr>PowerPoint Presentation</vt:lpstr>
      <vt:lpstr>PowerPoint Presentation</vt:lpstr>
      <vt:lpstr>PowerPoint Presentation</vt:lpstr>
      <vt:lpstr>PowerPoint Presentation</vt:lpstr>
      <vt:lpstr>Models</vt:lpstr>
      <vt:lpstr>PowerPoint Presentation</vt:lpstr>
      <vt:lpstr>PowerPoint Presentation</vt:lpstr>
      <vt:lpstr>Other Changes</vt:lpstr>
      <vt:lpstr>Global Climate Change: How does a Greenhouse Work?</vt:lpstr>
      <vt:lpstr>PowerPoint Presentation</vt:lpstr>
      <vt:lpstr>What is the greenhouse effect?</vt:lpstr>
      <vt:lpstr>Global Climate Change – Greenhouse Effect</vt:lpstr>
      <vt:lpstr>Global Climate Change</vt:lpstr>
      <vt:lpstr>PowerPoint Presentation</vt:lpstr>
      <vt:lpstr>PowerPoint Presentation</vt:lpstr>
      <vt:lpstr>PowerPoint Presentation</vt:lpstr>
      <vt:lpstr>PowerPoint Presentation</vt:lpstr>
      <vt:lpstr>PowerPoint Presentation</vt:lpstr>
      <vt:lpstr>Greenhouse Gases are Increasing in the Atmosphere</vt:lpstr>
      <vt:lpstr>PowerPoint Presentation</vt:lpstr>
      <vt:lpstr>What is the Relationship between CO2 and Temperature?</vt:lpstr>
      <vt:lpstr>Long term CO2 Trends</vt:lpstr>
      <vt:lpstr>CO2 emissions</vt:lpstr>
      <vt:lpstr>Carbon Sources vs. Sinks</vt:lpstr>
      <vt:lpstr>PowerPoint Presentation</vt:lpstr>
      <vt:lpstr>PowerPoint Presentation</vt:lpstr>
      <vt:lpstr>Methane</vt:lpstr>
      <vt:lpstr>Sources of Methane</vt:lpstr>
      <vt:lpstr>Nitrous Oxide N2O</vt:lpstr>
      <vt:lpstr>Sources of N2O</vt:lpstr>
      <vt:lpstr>PowerPoint Presentation</vt:lpstr>
      <vt:lpstr>Soot and carbon black</vt:lpstr>
      <vt:lpstr>PowerPoint Presentation</vt:lpstr>
      <vt:lpstr>PowerPoint Presentation</vt:lpstr>
      <vt:lpstr>PowerPoint Presentation</vt:lpstr>
      <vt:lpstr>PowerPoint Presentation</vt:lpstr>
      <vt:lpstr>PowerPoint Presentation</vt:lpstr>
      <vt:lpstr>Feedback loops</vt:lpstr>
      <vt:lpstr>Feedback loops: Negative feedback</vt:lpstr>
      <vt:lpstr>Feedback loops: Positive feedback</vt:lpstr>
      <vt:lpstr>List 3 potential positive and negative feedback loops related to global warming.</vt:lpstr>
      <vt:lpstr>PowerPoint Presentation</vt:lpstr>
      <vt:lpstr>PowerPoint Presentation</vt:lpstr>
      <vt:lpstr>Positive Feedback Loops</vt:lpstr>
      <vt:lpstr>Negative Feedback Loops</vt:lpstr>
    </vt:vector>
  </TitlesOfParts>
  <Company>Oklahoma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Andy Dzialowski</dc:creator>
  <cp:lastModifiedBy>Belden, Jason</cp:lastModifiedBy>
  <cp:revision>29</cp:revision>
  <cp:lastPrinted>2013-02-28T18:17:12Z</cp:lastPrinted>
  <dcterms:created xsi:type="dcterms:W3CDTF">2011-02-22T21:13:11Z</dcterms:created>
  <dcterms:modified xsi:type="dcterms:W3CDTF">2019-10-16T15:57:51Z</dcterms:modified>
</cp:coreProperties>
</file>